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7" r:id="rId2"/>
    <p:sldId id="287" r:id="rId3"/>
    <p:sldId id="288" r:id="rId4"/>
    <p:sldId id="289" r:id="rId5"/>
    <p:sldId id="367" r:id="rId6"/>
    <p:sldId id="368" r:id="rId7"/>
    <p:sldId id="371" r:id="rId8"/>
    <p:sldId id="372" r:id="rId9"/>
    <p:sldId id="369" r:id="rId10"/>
    <p:sldId id="374" r:id="rId11"/>
    <p:sldId id="370" r:id="rId12"/>
    <p:sldId id="338" r:id="rId13"/>
    <p:sldId id="373" r:id="rId14"/>
    <p:sldId id="378" r:id="rId15"/>
    <p:sldId id="331" r:id="rId16"/>
    <p:sldId id="375" r:id="rId17"/>
    <p:sldId id="376" r:id="rId18"/>
    <p:sldId id="379" r:id="rId19"/>
    <p:sldId id="377" r:id="rId20"/>
    <p:sldId id="380" r:id="rId21"/>
    <p:sldId id="381" r:id="rId22"/>
    <p:sldId id="382" r:id="rId23"/>
    <p:sldId id="383" r:id="rId24"/>
    <p:sldId id="384" r:id="rId25"/>
    <p:sldId id="385" r:id="rId26"/>
    <p:sldId id="386" r:id="rId27"/>
    <p:sldId id="388" r:id="rId28"/>
    <p:sldId id="387" r:id="rId29"/>
    <p:sldId id="389" r:id="rId30"/>
    <p:sldId id="390" r:id="rId31"/>
    <p:sldId id="391" r:id="rId32"/>
    <p:sldId id="392" r:id="rId33"/>
    <p:sldId id="293" r:id="rId34"/>
    <p:sldId id="393" r:id="rId35"/>
    <p:sldId id="394" r:id="rId36"/>
    <p:sldId id="334" r:id="rId37"/>
    <p:sldId id="337" r:id="rId38"/>
    <p:sldId id="332" r:id="rId39"/>
    <p:sldId id="335" r:id="rId40"/>
    <p:sldId id="333" r:id="rId41"/>
    <p:sldId id="319" r:id="rId42"/>
    <p:sldId id="336" r:id="rId43"/>
    <p:sldId id="320" r:id="rId44"/>
    <p:sldId id="321" r:id="rId45"/>
    <p:sldId id="340" r:id="rId46"/>
    <p:sldId id="341" r:id="rId47"/>
    <p:sldId id="366" r:id="rId48"/>
    <p:sldId id="339" r:id="rId49"/>
    <p:sldId id="343" r:id="rId50"/>
    <p:sldId id="294" r:id="rId51"/>
    <p:sldId id="296" r:id="rId52"/>
    <p:sldId id="298" r:id="rId53"/>
    <p:sldId id="342" r:id="rId54"/>
    <p:sldId id="345" r:id="rId55"/>
    <p:sldId id="346" r:id="rId56"/>
    <p:sldId id="299" r:id="rId57"/>
    <p:sldId id="300" r:id="rId58"/>
    <p:sldId id="301" r:id="rId59"/>
    <p:sldId id="347" r:id="rId60"/>
    <p:sldId id="258" r:id="rId61"/>
    <p:sldId id="262" r:id="rId62"/>
    <p:sldId id="348" r:id="rId63"/>
    <p:sldId id="326" r:id="rId64"/>
    <p:sldId id="330" r:id="rId65"/>
    <p:sldId id="352" r:id="rId66"/>
    <p:sldId id="350" r:id="rId67"/>
    <p:sldId id="349" r:id="rId68"/>
    <p:sldId id="351" r:id="rId69"/>
    <p:sldId id="356" r:id="rId70"/>
    <p:sldId id="304" r:id="rId71"/>
    <p:sldId id="303" r:id="rId72"/>
    <p:sldId id="305" r:id="rId73"/>
    <p:sldId id="354" r:id="rId74"/>
    <p:sldId id="306" r:id="rId75"/>
    <p:sldId id="307" r:id="rId76"/>
    <p:sldId id="308" r:id="rId77"/>
    <p:sldId id="311" r:id="rId78"/>
    <p:sldId id="309" r:id="rId79"/>
    <p:sldId id="310" r:id="rId80"/>
    <p:sldId id="357" r:id="rId81"/>
    <p:sldId id="353" r:id="rId82"/>
    <p:sldId id="355" r:id="rId83"/>
    <p:sldId id="361" r:id="rId84"/>
    <p:sldId id="358" r:id="rId85"/>
    <p:sldId id="327" r:id="rId86"/>
    <p:sldId id="359" r:id="rId87"/>
    <p:sldId id="360" r:id="rId88"/>
    <p:sldId id="329" r:id="rId89"/>
    <p:sldId id="363" r:id="rId90"/>
    <p:sldId id="364" r:id="rId91"/>
    <p:sldId id="316" r:id="rId92"/>
    <p:sldId id="315" r:id="rId93"/>
    <p:sldId id="323" r:id="rId94"/>
    <p:sldId id="362" r:id="rId95"/>
    <p:sldId id="317" r:id="rId96"/>
    <p:sldId id="365" r:id="rId97"/>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1"/>
    <p:restoredTop sz="83828"/>
  </p:normalViewPr>
  <p:slideViewPr>
    <p:cSldViewPr snapToGrid="0" snapToObjects="1">
      <p:cViewPr varScale="1">
        <p:scale>
          <a:sx n="83" d="100"/>
          <a:sy n="83" d="100"/>
        </p:scale>
        <p:origin x="22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2</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11</a:t>
            </a:fld>
            <a:endParaRPr lang="en-US"/>
          </a:p>
        </p:txBody>
      </p:sp>
    </p:spTree>
    <p:extLst>
      <p:ext uri="{BB962C8B-B14F-4D97-AF65-F5344CB8AC3E}">
        <p14:creationId xmlns:p14="http://schemas.microsoft.com/office/powerpoint/2010/main" val="2797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14</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33</a:t>
            </a:fld>
            <a:endParaRPr lang="en-US"/>
          </a:p>
        </p:txBody>
      </p:sp>
    </p:spTree>
    <p:extLst>
      <p:ext uri="{BB962C8B-B14F-4D97-AF65-F5344CB8AC3E}">
        <p14:creationId xmlns:p14="http://schemas.microsoft.com/office/powerpoint/2010/main" val="221255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34</a:t>
            </a:fld>
            <a:endParaRPr lang="en-US"/>
          </a:p>
        </p:txBody>
      </p:sp>
    </p:spTree>
    <p:extLst>
      <p:ext uri="{BB962C8B-B14F-4D97-AF65-F5344CB8AC3E}">
        <p14:creationId xmlns:p14="http://schemas.microsoft.com/office/powerpoint/2010/main" val="37567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35</a:t>
            </a:fld>
            <a:endParaRPr lang="en-US"/>
          </a:p>
        </p:txBody>
      </p:sp>
    </p:spTree>
    <p:extLst>
      <p:ext uri="{BB962C8B-B14F-4D97-AF65-F5344CB8AC3E}">
        <p14:creationId xmlns:p14="http://schemas.microsoft.com/office/powerpoint/2010/main" val="370101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enabler for training personalized models is networked data. </a:t>
            </a:r>
          </a:p>
        </p:txBody>
      </p:sp>
      <p:sp>
        <p:nvSpPr>
          <p:cNvPr id="4" name="Slide Number Placeholder 3"/>
          <p:cNvSpPr>
            <a:spLocks noGrp="1"/>
          </p:cNvSpPr>
          <p:nvPr>
            <p:ph type="sldNum" sz="quarter" idx="5"/>
          </p:nvPr>
        </p:nvSpPr>
        <p:spPr/>
        <p:txBody>
          <a:bodyPr/>
          <a:lstStyle/>
          <a:p>
            <a:fld id="{D23F596F-AE3B-CB49-A71A-0B549FB29E75}" type="slidenum">
              <a:rPr lang="en-US" smtClean="0"/>
              <a:t>39</a:t>
            </a:fld>
            <a:endParaRPr lang="en-US"/>
          </a:p>
        </p:txBody>
      </p:sp>
    </p:spTree>
    <p:extLst>
      <p:ext uri="{BB962C8B-B14F-4D97-AF65-F5344CB8AC3E}">
        <p14:creationId xmlns:p14="http://schemas.microsoft.com/office/powerpoint/2010/main" val="311373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41</a:t>
            </a:fld>
            <a:endParaRPr lang="en-US"/>
          </a:p>
        </p:txBody>
      </p:sp>
    </p:spTree>
    <p:extLst>
      <p:ext uri="{BB962C8B-B14F-4D97-AF65-F5344CB8AC3E}">
        <p14:creationId xmlns:p14="http://schemas.microsoft.com/office/powerpoint/2010/main" val="250448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42</a:t>
            </a:fld>
            <a:endParaRPr lang="en-US"/>
          </a:p>
        </p:txBody>
      </p:sp>
    </p:spTree>
    <p:extLst>
      <p:ext uri="{BB962C8B-B14F-4D97-AF65-F5344CB8AC3E}">
        <p14:creationId xmlns:p14="http://schemas.microsoft.com/office/powerpoint/2010/main" val="331631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example for networked data is Wikidata. You can think of </a:t>
            </a:r>
            <a:r>
              <a:rPr lang="en-US" dirty="0" err="1"/>
              <a:t>wikidata</a:t>
            </a:r>
            <a:r>
              <a:rPr lang="en-US" dirty="0"/>
              <a:t> as a huge network with nodes representing data items that are related in many different ways. These relations are encoded in the links of the </a:t>
            </a:r>
            <a:r>
              <a:rPr lang="en-US" dirty="0" err="1"/>
              <a:t>wikidata</a:t>
            </a:r>
            <a:r>
              <a:rPr lang="en-US" dirty="0"/>
              <a:t> network. </a:t>
            </a:r>
          </a:p>
        </p:txBody>
      </p:sp>
      <p:sp>
        <p:nvSpPr>
          <p:cNvPr id="4" name="Slide Number Placeholder 3"/>
          <p:cNvSpPr>
            <a:spLocks noGrp="1"/>
          </p:cNvSpPr>
          <p:nvPr>
            <p:ph type="sldNum" sz="quarter" idx="5"/>
          </p:nvPr>
        </p:nvSpPr>
        <p:spPr/>
        <p:txBody>
          <a:bodyPr/>
          <a:lstStyle/>
          <a:p>
            <a:fld id="{D23F596F-AE3B-CB49-A71A-0B549FB29E75}" type="slidenum">
              <a:rPr lang="en-US" smtClean="0"/>
              <a:t>43</a:t>
            </a:fld>
            <a:endParaRPr lang="en-US"/>
          </a:p>
        </p:txBody>
      </p:sp>
    </p:spTree>
    <p:extLst>
      <p:ext uri="{BB962C8B-B14F-4D97-AF65-F5344CB8AC3E}">
        <p14:creationId xmlns:p14="http://schemas.microsoft.com/office/powerpoint/2010/main" val="3956825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44</a:t>
            </a:fld>
            <a:endParaRPr lang="en-US"/>
          </a:p>
        </p:txBody>
      </p:sp>
    </p:spTree>
    <p:extLst>
      <p:ext uri="{BB962C8B-B14F-4D97-AF65-F5344CB8AC3E}">
        <p14:creationId xmlns:p14="http://schemas.microsoft.com/office/powerpoint/2010/main" val="3520259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45</a:t>
            </a:fld>
            <a:endParaRPr lang="en-US"/>
          </a:p>
        </p:txBody>
      </p:sp>
    </p:spTree>
    <p:extLst>
      <p:ext uri="{BB962C8B-B14F-4D97-AF65-F5344CB8AC3E}">
        <p14:creationId xmlns:p14="http://schemas.microsoft.com/office/powerpoint/2010/main" val="66361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46</a:t>
            </a:fld>
            <a:endParaRPr lang="en-US"/>
          </a:p>
        </p:txBody>
      </p:sp>
    </p:spTree>
    <p:extLst>
      <p:ext uri="{BB962C8B-B14F-4D97-AF65-F5344CB8AC3E}">
        <p14:creationId xmlns:p14="http://schemas.microsoft.com/office/powerpoint/2010/main" val="17229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47</a:t>
            </a:fld>
            <a:endParaRPr lang="en-US"/>
          </a:p>
        </p:txBody>
      </p:sp>
    </p:spTree>
    <p:extLst>
      <p:ext uri="{BB962C8B-B14F-4D97-AF65-F5344CB8AC3E}">
        <p14:creationId xmlns:p14="http://schemas.microsoft.com/office/powerpoint/2010/main" val="336647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49</a:t>
            </a:fld>
            <a:endParaRPr lang="en-US"/>
          </a:p>
        </p:txBody>
      </p:sp>
    </p:spTree>
    <p:extLst>
      <p:ext uri="{BB962C8B-B14F-4D97-AF65-F5344CB8AC3E}">
        <p14:creationId xmlns:p14="http://schemas.microsoft.com/office/powerpoint/2010/main" val="845934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50</a:t>
            </a:fld>
            <a:endParaRPr lang="en-US"/>
          </a:p>
        </p:txBody>
      </p:sp>
    </p:spTree>
    <p:extLst>
      <p:ext uri="{BB962C8B-B14F-4D97-AF65-F5344CB8AC3E}">
        <p14:creationId xmlns:p14="http://schemas.microsoft.com/office/powerpoint/2010/main" val="2649089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53</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loss function encapsulates the local dataset from the perspective of federated learning algorithms. We only need the local dataset to construct a local loss function to score different choices for the parameters. </a:t>
            </a:r>
          </a:p>
        </p:txBody>
      </p:sp>
      <p:sp>
        <p:nvSpPr>
          <p:cNvPr id="4" name="Slide Number Placeholder 3"/>
          <p:cNvSpPr>
            <a:spLocks noGrp="1"/>
          </p:cNvSpPr>
          <p:nvPr>
            <p:ph type="sldNum" sz="quarter" idx="5"/>
          </p:nvPr>
        </p:nvSpPr>
        <p:spPr/>
        <p:txBody>
          <a:bodyPr/>
          <a:lstStyle/>
          <a:p>
            <a:fld id="{D23F596F-AE3B-CB49-A71A-0B549FB29E75}" type="slidenum">
              <a:rPr lang="en-US" smtClean="0"/>
              <a:t>55</a:t>
            </a:fld>
            <a:endParaRPr lang="en-US"/>
          </a:p>
        </p:txBody>
      </p:sp>
    </p:spTree>
    <p:extLst>
      <p:ext uri="{BB962C8B-B14F-4D97-AF65-F5344CB8AC3E}">
        <p14:creationId xmlns:p14="http://schemas.microsoft.com/office/powerpoint/2010/main" val="379505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3F596F-AE3B-CB49-A71A-0B549FB29E75}" type="slidenum">
              <a:rPr lang="en-US" smtClean="0"/>
              <a:t>57</a:t>
            </a:fld>
            <a:endParaRPr lang="en-US"/>
          </a:p>
        </p:txBody>
      </p:sp>
    </p:spTree>
    <p:extLst>
      <p:ext uri="{BB962C8B-B14F-4D97-AF65-F5344CB8AC3E}">
        <p14:creationId xmlns:p14="http://schemas.microsoft.com/office/powerpoint/2010/main" val="2725914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aim at learning separate weights for each local dataset. This is a multi-task learning problem with each local data being a separate learning task. To have any chance at solving this multi-task learning problem we exploit similarities' between the individual tasks that is tied to the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60</a:t>
            </a:fld>
            <a:endParaRPr lang="en-US"/>
          </a:p>
        </p:txBody>
      </p:sp>
    </p:spTree>
    <p:extLst>
      <p:ext uri="{BB962C8B-B14F-4D97-AF65-F5344CB8AC3E}">
        <p14:creationId xmlns:p14="http://schemas.microsoft.com/office/powerpoint/2010/main" val="223687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72</a:t>
            </a:fld>
            <a:endParaRPr lang="en-US"/>
          </a:p>
        </p:txBody>
      </p:sp>
    </p:spTree>
    <p:extLst>
      <p:ext uri="{BB962C8B-B14F-4D97-AF65-F5344CB8AC3E}">
        <p14:creationId xmlns:p14="http://schemas.microsoft.com/office/powerpoint/2010/main" val="3744952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73</a:t>
            </a:fld>
            <a:endParaRPr lang="en-US"/>
          </a:p>
        </p:txBody>
      </p:sp>
    </p:spTree>
    <p:extLst>
      <p:ext uri="{BB962C8B-B14F-4D97-AF65-F5344CB8AC3E}">
        <p14:creationId xmlns:p14="http://schemas.microsoft.com/office/powerpoint/2010/main" val="3309799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76</a:t>
            </a:fld>
            <a:endParaRPr lang="en-US"/>
          </a:p>
        </p:txBody>
      </p:sp>
    </p:spTree>
    <p:extLst>
      <p:ext uri="{BB962C8B-B14F-4D97-AF65-F5344CB8AC3E}">
        <p14:creationId xmlns:p14="http://schemas.microsoft.com/office/powerpoint/2010/main" val="1436129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77</a:t>
            </a:fld>
            <a:endParaRPr lang="en-US"/>
          </a:p>
        </p:txBody>
      </p:sp>
    </p:spTree>
    <p:extLst>
      <p:ext uri="{BB962C8B-B14F-4D97-AF65-F5344CB8AC3E}">
        <p14:creationId xmlns:p14="http://schemas.microsoft.com/office/powerpoint/2010/main" val="2206608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78</a:t>
            </a:fld>
            <a:endParaRPr lang="en-US"/>
          </a:p>
        </p:txBody>
      </p:sp>
    </p:spTree>
    <p:extLst>
      <p:ext uri="{BB962C8B-B14F-4D97-AF65-F5344CB8AC3E}">
        <p14:creationId xmlns:p14="http://schemas.microsoft.com/office/powerpoint/2010/main" val="425120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79</a:t>
            </a:fld>
            <a:endParaRPr lang="en-US"/>
          </a:p>
        </p:txBody>
      </p:sp>
    </p:spTree>
    <p:extLst>
      <p:ext uri="{BB962C8B-B14F-4D97-AF65-F5344CB8AC3E}">
        <p14:creationId xmlns:p14="http://schemas.microsoft.com/office/powerpoint/2010/main" val="3312525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84</a:t>
            </a:fld>
            <a:endParaRPr lang="en-US"/>
          </a:p>
        </p:txBody>
      </p:sp>
    </p:spTree>
    <p:extLst>
      <p:ext uri="{BB962C8B-B14F-4D97-AF65-F5344CB8AC3E}">
        <p14:creationId xmlns:p14="http://schemas.microsoft.com/office/powerpoint/2010/main" val="234800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86</a:t>
            </a:fld>
            <a:endParaRPr lang="en-US"/>
          </a:p>
        </p:txBody>
      </p:sp>
    </p:spTree>
    <p:extLst>
      <p:ext uri="{BB962C8B-B14F-4D97-AF65-F5344CB8AC3E}">
        <p14:creationId xmlns:p14="http://schemas.microsoft.com/office/powerpoint/2010/main" val="3600280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87</a:t>
            </a:fld>
            <a:endParaRPr lang="en-US"/>
          </a:p>
        </p:txBody>
      </p:sp>
    </p:spTree>
    <p:extLst>
      <p:ext uri="{BB962C8B-B14F-4D97-AF65-F5344CB8AC3E}">
        <p14:creationId xmlns:p14="http://schemas.microsoft.com/office/powerpoint/2010/main" val="3262261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88</a:t>
            </a:fld>
            <a:endParaRPr lang="en-US"/>
          </a:p>
        </p:txBody>
      </p:sp>
    </p:spTree>
    <p:extLst>
      <p:ext uri="{BB962C8B-B14F-4D97-AF65-F5344CB8AC3E}">
        <p14:creationId xmlns:p14="http://schemas.microsoft.com/office/powerpoint/2010/main" val="427520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89</a:t>
            </a:fld>
            <a:endParaRPr lang="en-US"/>
          </a:p>
        </p:txBody>
      </p:sp>
    </p:spTree>
    <p:extLst>
      <p:ext uri="{BB962C8B-B14F-4D97-AF65-F5344CB8AC3E}">
        <p14:creationId xmlns:p14="http://schemas.microsoft.com/office/powerpoint/2010/main" val="2321965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90</a:t>
            </a:fld>
            <a:endParaRPr lang="en-US"/>
          </a:p>
        </p:txBody>
      </p:sp>
    </p:spTree>
    <p:extLst>
      <p:ext uri="{BB962C8B-B14F-4D97-AF65-F5344CB8AC3E}">
        <p14:creationId xmlns:p14="http://schemas.microsoft.com/office/powerpoint/2010/main" val="2958123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91</a:t>
            </a:fld>
            <a:endParaRPr lang="en-US"/>
          </a:p>
        </p:txBody>
      </p:sp>
    </p:spTree>
    <p:extLst>
      <p:ext uri="{BB962C8B-B14F-4D97-AF65-F5344CB8AC3E}">
        <p14:creationId xmlns:p14="http://schemas.microsoft.com/office/powerpoint/2010/main" val="850807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92</a:t>
            </a:fld>
            <a:endParaRPr lang="en-US"/>
          </a:p>
        </p:txBody>
      </p:sp>
    </p:spTree>
    <p:extLst>
      <p:ext uri="{BB962C8B-B14F-4D97-AF65-F5344CB8AC3E}">
        <p14:creationId xmlns:p14="http://schemas.microsoft.com/office/powerpoint/2010/main" val="364406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93</a:t>
            </a:fld>
            <a:endParaRPr lang="en-US"/>
          </a:p>
        </p:txBody>
      </p:sp>
    </p:spTree>
    <p:extLst>
      <p:ext uri="{BB962C8B-B14F-4D97-AF65-F5344CB8AC3E}">
        <p14:creationId xmlns:p14="http://schemas.microsoft.com/office/powerpoint/2010/main" val="2104932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94</a:t>
            </a:fld>
            <a:endParaRPr lang="en-US"/>
          </a:p>
        </p:txBody>
      </p:sp>
    </p:spTree>
    <p:extLst>
      <p:ext uri="{BB962C8B-B14F-4D97-AF65-F5344CB8AC3E}">
        <p14:creationId xmlns:p14="http://schemas.microsoft.com/office/powerpoint/2010/main" val="2545892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95</a:t>
            </a:fld>
            <a:endParaRPr lang="en-US"/>
          </a:p>
        </p:txBody>
      </p:sp>
    </p:spTree>
    <p:extLst>
      <p:ext uri="{BB962C8B-B14F-4D97-AF65-F5344CB8AC3E}">
        <p14:creationId xmlns:p14="http://schemas.microsoft.com/office/powerpoint/2010/main" val="22821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82488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3/26/22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3/26/22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3/26/22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networkx.org/documentation/stable/reference/classes/graph.html#networkx.Graph"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1.svg"/></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53.emf"/><Relationship Id="rId4" Type="http://schemas.openxmlformats.org/officeDocument/2006/relationships/image" Target="../media/image74.emf"/></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4.emf"/></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join.slack.com/t/ieeeseasonalschoolnfl/shared_invite/zt-167c885c0-p6Ygb1~J9F3im1sWMvfxa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7.emf"/></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311.png"/></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5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76.emf"/><Relationship Id="rId7"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90.svg"/><Relationship Id="rId4" Type="http://schemas.openxmlformats.org/officeDocument/2006/relationships/image" Target="../media/image77.emf"/><Relationship Id="rId9"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76.emf"/><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530.png"/></Relationships>
</file>

<file path=ppt/slides/_rels/slide66.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570.png"/></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560.png"/><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5.png"/><Relationship Id="rId7" Type="http://schemas.openxmlformats.org/officeDocument/2006/relationships/image" Target="../media/image7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7.emf"/><Relationship Id="rId4" Type="http://schemas.openxmlformats.org/officeDocument/2006/relationships/image" Target="../media/image76.emf"/></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hyperlink" Target="https://sites.math.washington.edu/~rtr/papers/rtr025-ConvexAnalysis.djvu" TargetMode="External"/><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pubs.siam.org/doi/abs/10.1137/17M1134834"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40.png"/><Relationship Id="rId4" Type="http://schemas.openxmlformats.org/officeDocument/2006/relationships/image" Target="../media/image930.png"/></Relationships>
</file>

<file path=ppt/slides/_rels/slide8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77.emf"/><Relationship Id="rId4" Type="http://schemas.openxmlformats.org/officeDocument/2006/relationships/image" Target="../media/image79.emf"/></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7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30.png"/><Relationship Id="rId5" Type="http://schemas.openxmlformats.org/officeDocument/2006/relationships/image" Target="../media/image77.emf"/><Relationship Id="rId4" Type="http://schemas.openxmlformats.org/officeDocument/2006/relationships/image" Target="../media/image79.emf"/></Relationships>
</file>

<file path=ppt/slides/_rels/slide9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94.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a:bodyPr>
          <a:lstStyle/>
          <a:p>
            <a:r>
              <a:rPr lang="en-AT" sz="7200" b="1" dirty="0"/>
              <a:t>Running Toy Application</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521670" cy="1384995"/>
          </a:xfrm>
          <a:prstGeom prst="rect">
            <a:avLst/>
          </a:prstGeom>
          <a:noFill/>
        </p:spPr>
        <p:txBody>
          <a:bodyPr wrap="none" rtlCol="0">
            <a:spAutoFit/>
          </a:bodyPr>
          <a:lstStyle/>
          <a:p>
            <a:r>
              <a:rPr lang="en-GB" sz="6000" b="1" dirty="0"/>
              <a:t>Exercise 1</a:t>
            </a:r>
            <a:r>
              <a:rPr lang="de-DE" sz="6000" b="1" dirty="0"/>
              <a:t>.</a:t>
            </a:r>
            <a:endParaRPr lang="en-GB" sz="6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471230" y="1797967"/>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pic>
        <p:nvPicPr>
          <p:cNvPr id="1026" name="Picture 2" descr="pandas - Python Data Analysis Library">
            <a:extLst>
              <a:ext uri="{FF2B5EF4-FFF2-40B4-BE49-F238E27FC236}">
                <a16:creationId xmlns:a16="http://schemas.microsoft.com/office/drawing/2014/main" id="{30E364F3-5604-7E4F-B8C6-1630DC45E4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3620" y="4011453"/>
            <a:ext cx="3310179" cy="23457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clipart&#10;&#10;Description automatically generated">
            <a:extLst>
              <a:ext uri="{FF2B5EF4-FFF2-40B4-BE49-F238E27FC236}">
                <a16:creationId xmlns:a16="http://schemas.microsoft.com/office/drawing/2014/main" id="{B4683237-492B-8449-B8A8-5433DA3382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1642" y="250995"/>
            <a:ext cx="4544878" cy="1708948"/>
          </a:xfrm>
          <a:prstGeom prst="rect">
            <a:avLst/>
          </a:prstGeom>
        </p:spPr>
      </p:pic>
    </p:spTree>
    <p:extLst>
      <p:ext uri="{BB962C8B-B14F-4D97-AF65-F5344CB8AC3E}">
        <p14:creationId xmlns:p14="http://schemas.microsoft.com/office/powerpoint/2010/main" val="29326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1632" y="1488927"/>
            <a:ext cx="10320311" cy="486742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xmlns="">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1873" y="1798295"/>
            <a:ext cx="5314508" cy="36407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xmlns="">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pic>
        <p:nvPicPr>
          <p:cNvPr id="10" name="Picture 9">
            <a:extLst>
              <a:ext uri="{FF2B5EF4-FFF2-40B4-BE49-F238E27FC236}">
                <a16:creationId xmlns:a16="http://schemas.microsoft.com/office/drawing/2014/main" id="{9F9C59F9-502C-5D4D-82FA-D0E5B46A69E2}"/>
              </a:ext>
            </a:extLst>
          </p:cNvPr>
          <p:cNvPicPr>
            <a:picLocks noChangeAspect="1"/>
          </p:cNvPicPr>
          <p:nvPr/>
        </p:nvPicPr>
        <p:blipFill>
          <a:blip r:embed="rId6"/>
          <a:stretch>
            <a:fillRect/>
          </a:stretch>
        </p:blipFill>
        <p:spPr>
          <a:xfrm>
            <a:off x="1219200" y="5906946"/>
            <a:ext cx="9236941" cy="664727"/>
          </a:xfrm>
          <a:prstGeom prst="rect">
            <a:avLst/>
          </a:prstGeom>
        </p:spPr>
      </p:pic>
    </p:spTree>
    <p:extLst>
      <p:ext uri="{BB962C8B-B14F-4D97-AF65-F5344CB8AC3E}">
        <p14:creationId xmlns:p14="http://schemas.microsoft.com/office/powerpoint/2010/main" val="2630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15</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270977" cy="646331"/>
          </a:xfrm>
          <a:prstGeom prst="rect">
            <a:avLst/>
          </a:prstGeom>
          <a:noFill/>
        </p:spPr>
        <p:txBody>
          <a:bodyPr wrap="none" rtlCol="0">
            <a:spAutoFit/>
          </a:bodyPr>
          <a:lstStyle/>
          <a:p>
            <a:r>
              <a:rPr lang="en-GB" sz="3600" dirty="0"/>
              <a:t>feature x1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3156633" cy="646331"/>
          </a:xfrm>
          <a:prstGeom prst="rect">
            <a:avLst/>
          </a:prstGeom>
          <a:noFill/>
        </p:spPr>
        <p:txBody>
          <a:bodyPr wrap="none" rtlCol="0">
            <a:spAutoFit/>
          </a:bodyPr>
          <a:lstStyle/>
          <a:p>
            <a:r>
              <a:rPr lang="en-GB" sz="3600" dirty="0"/>
              <a:t>h(x)=w1*x1+w2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502882" cy="646331"/>
          </a:xfrm>
          <a:prstGeom prst="rect">
            <a:avLst/>
          </a:prstGeom>
          <a:noFill/>
        </p:spPr>
        <p:txBody>
          <a:bodyPr wrap="none" rtlCol="0">
            <a:spAutoFit/>
          </a:bodyPr>
          <a:lstStyle/>
          <a:p>
            <a:r>
              <a:rPr lang="en-GB" sz="3600" dirty="0"/>
              <a:t>h’(x)=w1’*x1+w2’</a:t>
            </a:r>
          </a:p>
        </p:txBody>
      </p:sp>
    </p:spTree>
    <p:extLst>
      <p:ext uri="{BB962C8B-B14F-4D97-AF65-F5344CB8AC3E}">
        <p14:creationId xmlns:p14="http://schemas.microsoft.com/office/powerpoint/2010/main" val="18026210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16</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099" y="2565401"/>
            <a:ext cx="11453813" cy="2378074"/>
          </a:xfrm>
        </p:spPr>
        <p:txBody>
          <a:bodyPr>
            <a:noAutofit/>
          </a:bodyPr>
          <a:lstStyle/>
          <a:p>
            <a:r>
              <a:rPr lang="en-GB" sz="7200" b="1" dirty="0"/>
              <a:t>which hypothesis h(x), or model parameter w,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17</a:t>
            </a:fld>
            <a:endParaRPr lang="en-US" dirty="0"/>
          </a:p>
        </p:txBody>
      </p:sp>
    </p:spTree>
    <p:extLst>
      <p:ext uri="{BB962C8B-B14F-4D97-AF65-F5344CB8AC3E}">
        <p14:creationId xmlns:p14="http://schemas.microsoft.com/office/powerpoint/2010/main" val="274367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18</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19</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607979" y="2489285"/>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05307" y="2551926"/>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2151348" y="3603284"/>
            <a:ext cx="6084563" cy="1509529"/>
          </a:xfrm>
          <a:prstGeom prst="rect">
            <a:avLst/>
          </a:prstGeom>
        </p:spPr>
      </p:pic>
    </p:spTree>
    <p:extLst>
      <p:ext uri="{BB962C8B-B14F-4D97-AF65-F5344CB8AC3E}">
        <p14:creationId xmlns:p14="http://schemas.microsoft.com/office/powerpoint/2010/main" val="162301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838200"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2</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Matrix/Vector Notation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4" name="TextBox 3">
            <a:extLst>
              <a:ext uri="{FF2B5EF4-FFF2-40B4-BE49-F238E27FC236}">
                <a16:creationId xmlns:a16="http://schemas.microsoft.com/office/drawing/2014/main" id="{2C48C070-B9F3-5346-BCF8-7299E587E609}"/>
              </a:ext>
            </a:extLst>
          </p:cNvPr>
          <p:cNvSpPr txBox="1"/>
          <p:nvPr/>
        </p:nvSpPr>
        <p:spPr>
          <a:xfrm>
            <a:off x="518337" y="3454806"/>
            <a:ext cx="2954142" cy="646331"/>
          </a:xfrm>
          <a:prstGeom prst="rect">
            <a:avLst/>
          </a:prstGeom>
          <a:noFill/>
        </p:spPr>
        <p:txBody>
          <a:bodyPr wrap="none" rtlCol="0">
            <a:spAutoFit/>
          </a:bodyPr>
          <a:lstStyle/>
          <a:p>
            <a:r>
              <a:rPr lang="en-GB" sz="3600" dirty="0"/>
              <a:t>feature matrix </a:t>
            </a:r>
          </a:p>
        </p:txBody>
      </p:sp>
      <p:pic>
        <p:nvPicPr>
          <p:cNvPr id="9" name="Picture 8" descr="A picture containing diagram&#10;&#10;Description automatically generated">
            <a:extLst>
              <a:ext uri="{FF2B5EF4-FFF2-40B4-BE49-F238E27FC236}">
                <a16:creationId xmlns:a16="http://schemas.microsoft.com/office/drawing/2014/main" id="{D5BA98AF-4735-9949-9A24-97C4BF007190}"/>
              </a:ext>
            </a:extLst>
          </p:cNvPr>
          <p:cNvPicPr>
            <a:picLocks noChangeAspect="1"/>
          </p:cNvPicPr>
          <p:nvPr/>
        </p:nvPicPr>
        <p:blipFill>
          <a:blip r:embed="rId2"/>
          <a:stretch>
            <a:fillRect/>
          </a:stretch>
        </p:blipFill>
        <p:spPr>
          <a:xfrm>
            <a:off x="3472479" y="3371111"/>
            <a:ext cx="5785212" cy="804899"/>
          </a:xfrm>
          <a:prstGeom prst="rect">
            <a:avLst/>
          </a:prstGeom>
        </p:spPr>
      </p:pic>
      <p:sp>
        <p:nvSpPr>
          <p:cNvPr id="11" name="TextBox 10">
            <a:extLst>
              <a:ext uri="{FF2B5EF4-FFF2-40B4-BE49-F238E27FC236}">
                <a16:creationId xmlns:a16="http://schemas.microsoft.com/office/drawing/2014/main" id="{7E310E75-A64C-154D-AEAD-EBF90A5BAEDC}"/>
              </a:ext>
            </a:extLst>
          </p:cNvPr>
          <p:cNvSpPr txBox="1"/>
          <p:nvPr/>
        </p:nvSpPr>
        <p:spPr>
          <a:xfrm>
            <a:off x="518337" y="4619848"/>
            <a:ext cx="2479205" cy="646331"/>
          </a:xfrm>
          <a:prstGeom prst="rect">
            <a:avLst/>
          </a:prstGeom>
          <a:noFill/>
        </p:spPr>
        <p:txBody>
          <a:bodyPr wrap="none" rtlCol="0">
            <a:spAutoFit/>
          </a:bodyPr>
          <a:lstStyle/>
          <a:p>
            <a:r>
              <a:rPr lang="en-GB" sz="3600" dirty="0"/>
              <a:t>label vector </a:t>
            </a:r>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3"/>
          <a:stretch>
            <a:fillRect/>
          </a:stretch>
        </p:blipFill>
        <p:spPr>
          <a:xfrm>
            <a:off x="518337" y="1943101"/>
            <a:ext cx="9910448" cy="112753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FBF38799-9BFF-6749-B3EE-830A9C949763}"/>
              </a:ext>
            </a:extLst>
          </p:cNvPr>
          <p:cNvPicPr>
            <a:picLocks noChangeAspect="1"/>
          </p:cNvPicPr>
          <p:nvPr/>
        </p:nvPicPr>
        <p:blipFill>
          <a:blip r:embed="rId4"/>
          <a:stretch>
            <a:fillRect/>
          </a:stretch>
        </p:blipFill>
        <p:spPr>
          <a:xfrm>
            <a:off x="2797517" y="4560179"/>
            <a:ext cx="4070489" cy="804899"/>
          </a:xfrm>
          <a:prstGeom prst="rect">
            <a:avLst/>
          </a:prstGeom>
        </p:spPr>
      </p:pic>
    </p:spTree>
    <p:extLst>
      <p:ext uri="{BB962C8B-B14F-4D97-AF65-F5344CB8AC3E}">
        <p14:creationId xmlns:p14="http://schemas.microsoft.com/office/powerpoint/2010/main" val="2751181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2"/>
          <a:stretch>
            <a:fillRect/>
          </a:stretch>
        </p:blipFill>
        <p:spPr>
          <a:xfrm>
            <a:off x="667193" y="2009664"/>
            <a:ext cx="9910448" cy="112753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F2411A-EA22-994B-91BF-34ADFC7D4C37}"/>
                  </a:ext>
                </a:extLst>
              </p:cNvPr>
              <p:cNvSpPr txBox="1"/>
              <p:nvPr/>
            </p:nvSpPr>
            <p:spPr>
              <a:xfrm>
                <a:off x="736207" y="3411813"/>
                <a:ext cx="9245993" cy="1223412"/>
              </a:xfrm>
              <a:prstGeom prst="rect">
                <a:avLst/>
              </a:prstGeom>
              <a:noFill/>
            </p:spPr>
            <p:txBody>
              <a:bodyPr wrap="none" rtlCol="0">
                <a:spAutoFit/>
              </a:bodyPr>
              <a:lstStyle/>
              <a:p>
                <a:r>
                  <a:rPr lang="en-GB" sz="3600" dirty="0"/>
                  <a:t>start with some initial guess </a:t>
                </a:r>
                <a14:m>
                  <m:oMath xmlns:m="http://schemas.openxmlformats.org/officeDocument/2006/math">
                    <m:sSup>
                      <m:sSupPr>
                        <m:ctrlPr>
                          <a:rPr lang="en-GB" sz="360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(0)</m:t>
                        </m:r>
                      </m:sup>
                    </m:sSup>
                  </m:oMath>
                </a14:m>
                <a:r>
                  <a:rPr lang="en-GB" sz="3600" dirty="0"/>
                  <a:t> and iteratively </a:t>
                </a:r>
              </a:p>
              <a:p>
                <a:r>
                  <a:rPr lang="en-GB" sz="3600" dirty="0"/>
                  <a:t>improve by GD steps</a:t>
                </a:r>
              </a:p>
            </p:txBody>
          </p:sp>
        </mc:Choice>
        <mc:Fallback xmlns="">
          <p:sp>
            <p:nvSpPr>
              <p:cNvPr id="31" name="TextBox 30">
                <a:extLst>
                  <a:ext uri="{FF2B5EF4-FFF2-40B4-BE49-F238E27FC236}">
                    <a16:creationId xmlns:a16="http://schemas.microsoft.com/office/drawing/2014/main" id="{4CF2411A-EA22-994B-91BF-34ADFC7D4C37}"/>
                  </a:ext>
                </a:extLst>
              </p:cNvPr>
              <p:cNvSpPr txBox="1">
                <a:spLocks noRot="1" noChangeAspect="1" noMove="1" noResize="1" noEditPoints="1" noAdjustHandles="1" noChangeArrowheads="1" noChangeShapeType="1" noTextEdit="1"/>
              </p:cNvSpPr>
              <p:nvPr/>
            </p:nvSpPr>
            <p:spPr>
              <a:xfrm>
                <a:off x="736207" y="3411813"/>
                <a:ext cx="9245993" cy="1223412"/>
              </a:xfrm>
              <a:prstGeom prst="rect">
                <a:avLst/>
              </a:prstGeom>
              <a:blipFill>
                <a:blip r:embed="rId3"/>
                <a:stretch>
                  <a:fillRect l="-2058" t="-5155" r="-960" b="-18557"/>
                </a:stretch>
              </a:blipFill>
            </p:spPr>
            <p:txBody>
              <a:bodyPr/>
              <a:lstStyle/>
              <a:p>
                <a:r>
                  <a:rPr lang="en-GB">
                    <a:noFill/>
                  </a:rPr>
                  <a:t> </a:t>
                </a:r>
              </a:p>
            </p:txBody>
          </p:sp>
        </mc:Fallback>
      </mc:AlternateContent>
      <p:pic>
        <p:nvPicPr>
          <p:cNvPr id="33" name="Picture 32" descr="Text&#10;&#10;Description automatically generated">
            <a:extLst>
              <a:ext uri="{FF2B5EF4-FFF2-40B4-BE49-F238E27FC236}">
                <a16:creationId xmlns:a16="http://schemas.microsoft.com/office/drawing/2014/main" id="{E2DEE1C0-B396-ED4A-8E39-B5B68090F2F3}"/>
              </a:ext>
            </a:extLst>
          </p:cNvPr>
          <p:cNvPicPr>
            <a:picLocks noChangeAspect="1"/>
          </p:cNvPicPr>
          <p:nvPr/>
        </p:nvPicPr>
        <p:blipFill>
          <a:blip r:embed="rId4"/>
          <a:stretch>
            <a:fillRect/>
          </a:stretch>
        </p:blipFill>
        <p:spPr>
          <a:xfrm>
            <a:off x="2539803" y="4635225"/>
            <a:ext cx="6517328" cy="1144936"/>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AD25944-D3BC-314A-894E-A61AA4F45C37}"/>
                  </a:ext>
                </a:extLst>
              </p:cNvPr>
              <p:cNvSpPr txBox="1"/>
              <p:nvPr/>
            </p:nvSpPr>
            <p:spPr>
              <a:xfrm>
                <a:off x="736207" y="5846544"/>
                <a:ext cx="6584238" cy="646331"/>
              </a:xfrm>
              <a:prstGeom prst="rect">
                <a:avLst/>
              </a:prstGeom>
              <a:noFill/>
            </p:spPr>
            <p:txBody>
              <a:bodyPr wrap="none" rtlCol="0">
                <a:spAutoFit/>
              </a:bodyPr>
              <a:lstStyle/>
              <a:p>
                <a:r>
                  <a:rPr lang="en-GB" sz="3600" dirty="0"/>
                  <a:t>with step-size or “learning rate” </a:t>
                </a:r>
                <a14:m>
                  <m:oMath xmlns:m="http://schemas.openxmlformats.org/officeDocument/2006/math">
                    <m:r>
                      <a:rPr lang="en-GB" sz="3600" i="1" smtClean="0">
                        <a:latin typeface="Cambria Math" panose="02040503050406030204" pitchFamily="18" charset="0"/>
                        <a:ea typeface="Cambria Math" panose="02040503050406030204" pitchFamily="18" charset="0"/>
                      </a:rPr>
                      <m:t>𝛼</m:t>
                    </m:r>
                  </m:oMath>
                </a14:m>
                <a:r>
                  <a:rPr lang="en-GB" sz="3600" dirty="0"/>
                  <a:t> </a:t>
                </a:r>
              </a:p>
            </p:txBody>
          </p:sp>
        </mc:Choice>
        <mc:Fallback xmlns="">
          <p:sp>
            <p:nvSpPr>
              <p:cNvPr id="34" name="TextBox 33">
                <a:extLst>
                  <a:ext uri="{FF2B5EF4-FFF2-40B4-BE49-F238E27FC236}">
                    <a16:creationId xmlns:a16="http://schemas.microsoft.com/office/drawing/2014/main" id="{BAD25944-D3BC-314A-894E-A61AA4F45C37}"/>
                  </a:ext>
                </a:extLst>
              </p:cNvPr>
              <p:cNvSpPr txBox="1">
                <a:spLocks noRot="1" noChangeAspect="1" noMove="1" noResize="1" noEditPoints="1" noAdjustHandles="1" noChangeArrowheads="1" noChangeShapeType="1" noTextEdit="1"/>
              </p:cNvSpPr>
              <p:nvPr/>
            </p:nvSpPr>
            <p:spPr>
              <a:xfrm>
                <a:off x="736207" y="5846544"/>
                <a:ext cx="6584238" cy="646331"/>
              </a:xfrm>
              <a:prstGeom prst="rect">
                <a:avLst/>
              </a:prstGeom>
              <a:blipFill>
                <a:blip r:embed="rId5"/>
                <a:stretch>
                  <a:fillRect l="-2890" t="-13462" b="-32692"/>
                </a:stretch>
              </a:blipFill>
            </p:spPr>
            <p:txBody>
              <a:bodyPr/>
              <a:lstStyle/>
              <a:p>
                <a:r>
                  <a:rPr lang="en-GB">
                    <a:noFill/>
                  </a:rPr>
                  <a:t> </a:t>
                </a:r>
              </a:p>
            </p:txBody>
          </p:sp>
        </mc:Fallback>
      </mc:AlternateContent>
    </p:spTree>
    <p:extLst>
      <p:ext uri="{BB962C8B-B14F-4D97-AF65-F5344CB8AC3E}">
        <p14:creationId xmlns:p14="http://schemas.microsoft.com/office/powerpoint/2010/main" val="241378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 Step</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22</a:t>
            </a:fld>
            <a:endParaRPr lang="en-US" dirty="0"/>
          </a:p>
        </p:txBody>
      </p:sp>
      <p:pic>
        <p:nvPicPr>
          <p:cNvPr id="30" name="Picture 29" descr="Chart&#10;&#10;Description automatically generated">
            <a:extLst>
              <a:ext uri="{FF2B5EF4-FFF2-40B4-BE49-F238E27FC236}">
                <a16:creationId xmlns:a16="http://schemas.microsoft.com/office/drawing/2014/main" id="{1AFBCBAE-7749-1B42-8479-1069195C4E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9525" y="2499938"/>
            <a:ext cx="7081283" cy="4221537"/>
          </a:xfrm>
          <a:prstGeom prst="rect">
            <a:avLst/>
          </a:prstGeom>
        </p:spPr>
      </p:pic>
      <p:pic>
        <p:nvPicPr>
          <p:cNvPr id="6" name="Picture 5" descr="Text&#10;&#10;Description automatically generated">
            <a:extLst>
              <a:ext uri="{FF2B5EF4-FFF2-40B4-BE49-F238E27FC236}">
                <a16:creationId xmlns:a16="http://schemas.microsoft.com/office/drawing/2014/main" id="{8F676BFA-91E2-CB45-BA6F-32071A840208}"/>
              </a:ext>
            </a:extLst>
          </p:cNvPr>
          <p:cNvPicPr>
            <a:picLocks noChangeAspect="1"/>
          </p:cNvPicPr>
          <p:nvPr/>
        </p:nvPicPr>
        <p:blipFill>
          <a:blip r:embed="rId3"/>
          <a:stretch>
            <a:fillRect/>
          </a:stretch>
        </p:blipFill>
        <p:spPr>
          <a:xfrm>
            <a:off x="1029980" y="1522845"/>
            <a:ext cx="6517328" cy="1144936"/>
          </a:xfrm>
          <a:prstGeom prst="rect">
            <a:avLst/>
          </a:prstGeom>
        </p:spPr>
      </p:pic>
    </p:spTree>
    <p:extLst>
      <p:ext uri="{BB962C8B-B14F-4D97-AF65-F5344CB8AC3E}">
        <p14:creationId xmlns:p14="http://schemas.microsoft.com/office/powerpoint/2010/main" val="13734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Effect of Learning-Rate.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23</a:t>
            </a:fld>
            <a:endParaRPr lang="en-US" dirty="0"/>
          </a:p>
        </p:txBody>
      </p:sp>
      <p:pic>
        <p:nvPicPr>
          <p:cNvPr id="5" name="Picture 4" descr="Text&#10;&#10;Description automatically generated">
            <a:extLst>
              <a:ext uri="{FF2B5EF4-FFF2-40B4-BE49-F238E27FC236}">
                <a16:creationId xmlns:a16="http://schemas.microsoft.com/office/drawing/2014/main" id="{807C6E0A-3A36-7A4F-96EC-D2D40EE4F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676" y="2221688"/>
            <a:ext cx="4462891" cy="2414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6465E-A348-5A4A-8158-529F80A75957}"/>
                  </a:ext>
                </a:extLst>
              </p:cNvPr>
              <p:cNvSpPr txBox="1"/>
              <p:nvPr/>
            </p:nvSpPr>
            <p:spPr>
              <a:xfrm>
                <a:off x="280000" y="5032910"/>
                <a:ext cx="6013698"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small: GD steps make </a:t>
                </a:r>
              </a:p>
              <a:p>
                <a:r>
                  <a:rPr lang="en-GB" sz="4000" dirty="0"/>
                  <a:t>only very little progress!</a:t>
                </a:r>
              </a:p>
            </p:txBody>
          </p:sp>
        </mc:Choice>
        <mc:Fallback xmlns="">
          <p:sp>
            <p:nvSpPr>
              <p:cNvPr id="7" name="TextBox 6">
                <a:extLst>
                  <a:ext uri="{FF2B5EF4-FFF2-40B4-BE49-F238E27FC236}">
                    <a16:creationId xmlns:a16="http://schemas.microsoft.com/office/drawing/2014/main" id="{4406465E-A348-5A4A-8158-529F80A75957}"/>
                  </a:ext>
                </a:extLst>
              </p:cNvPr>
              <p:cNvSpPr txBox="1">
                <a:spLocks noRot="1" noChangeAspect="1" noMove="1" noResize="1" noEditPoints="1" noAdjustHandles="1" noChangeArrowheads="1" noChangeShapeType="1" noTextEdit="1"/>
              </p:cNvSpPr>
              <p:nvPr/>
            </p:nvSpPr>
            <p:spPr>
              <a:xfrm>
                <a:off x="280000" y="5032910"/>
                <a:ext cx="6013698" cy="1323439"/>
              </a:xfrm>
              <a:prstGeom prst="rect">
                <a:avLst/>
              </a:prstGeom>
              <a:blipFill>
                <a:blip r:embed="rId3"/>
                <a:stretch>
                  <a:fillRect l="-3797" t="-7619" r="-2110" b="-19048"/>
                </a:stretch>
              </a:blipFill>
            </p:spPr>
            <p:txBody>
              <a:bodyPr/>
              <a:lstStyle/>
              <a:p>
                <a:r>
                  <a:rPr lang="en-GB">
                    <a:noFill/>
                  </a:rPr>
                  <a:t> </a:t>
                </a:r>
              </a:p>
            </p:txBody>
          </p:sp>
        </mc:Fallback>
      </mc:AlternateContent>
      <p:pic>
        <p:nvPicPr>
          <p:cNvPr id="9" name="Picture 8" descr="A picture containing diagram&#10;&#10;Description automatically generated">
            <a:extLst>
              <a:ext uri="{FF2B5EF4-FFF2-40B4-BE49-F238E27FC236}">
                <a16:creationId xmlns:a16="http://schemas.microsoft.com/office/drawing/2014/main" id="{162E6A80-A85C-164E-A31F-A95B8B268D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3707" y="2221688"/>
            <a:ext cx="4846373" cy="24146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20774F-4BE6-5841-8035-DCDBEB7CBB7C}"/>
                  </a:ext>
                </a:extLst>
              </p:cNvPr>
              <p:cNvSpPr txBox="1"/>
              <p:nvPr/>
            </p:nvSpPr>
            <p:spPr>
              <a:xfrm>
                <a:off x="6673707" y="5032910"/>
                <a:ext cx="5013617"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large: GD steps </a:t>
                </a:r>
              </a:p>
              <a:p>
                <a:r>
                  <a:rPr lang="en-GB" sz="4000" dirty="0"/>
                  <a:t>depart from optimum! </a:t>
                </a:r>
              </a:p>
            </p:txBody>
          </p:sp>
        </mc:Choice>
        <mc:Fallback xmlns="">
          <p:sp>
            <p:nvSpPr>
              <p:cNvPr id="11" name="TextBox 10">
                <a:extLst>
                  <a:ext uri="{FF2B5EF4-FFF2-40B4-BE49-F238E27FC236}">
                    <a16:creationId xmlns:a16="http://schemas.microsoft.com/office/drawing/2014/main" id="{3B20774F-4BE6-5841-8035-DCDBEB7CBB7C}"/>
                  </a:ext>
                </a:extLst>
              </p:cNvPr>
              <p:cNvSpPr txBox="1">
                <a:spLocks noRot="1" noChangeAspect="1" noMove="1" noResize="1" noEditPoints="1" noAdjustHandles="1" noChangeArrowheads="1" noChangeShapeType="1" noTextEdit="1"/>
              </p:cNvSpPr>
              <p:nvPr/>
            </p:nvSpPr>
            <p:spPr>
              <a:xfrm>
                <a:off x="6673707" y="5032910"/>
                <a:ext cx="5013617" cy="1323439"/>
              </a:xfrm>
              <a:prstGeom prst="rect">
                <a:avLst/>
              </a:prstGeom>
              <a:blipFill>
                <a:blip r:embed="rId5"/>
                <a:stretch>
                  <a:fillRect l="-4293" t="-7619" r="-3283" b="-19048"/>
                </a:stretch>
              </a:blipFill>
            </p:spPr>
            <p:txBody>
              <a:bodyPr/>
              <a:lstStyle/>
              <a:p>
                <a:r>
                  <a:rPr lang="en-GB">
                    <a:noFill/>
                  </a:rPr>
                  <a:t> </a:t>
                </a:r>
              </a:p>
            </p:txBody>
          </p:sp>
        </mc:Fallback>
      </mc:AlternateContent>
    </p:spTree>
    <p:extLst>
      <p:ext uri="{BB962C8B-B14F-4D97-AF65-F5344CB8AC3E}">
        <p14:creationId xmlns:p14="http://schemas.microsoft.com/office/powerpoint/2010/main" val="162116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A Sufficient Condition.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8" name="Picture 7" descr="Text&#10;&#10;Description automatically generated with medium confidence">
            <a:extLst>
              <a:ext uri="{FF2B5EF4-FFF2-40B4-BE49-F238E27FC236}">
                <a16:creationId xmlns:a16="http://schemas.microsoft.com/office/drawing/2014/main" id="{0F1FFFD5-B195-D048-9D64-CAAC03D8A969}"/>
              </a:ext>
            </a:extLst>
          </p:cNvPr>
          <p:cNvPicPr>
            <a:picLocks noChangeAspect="1"/>
          </p:cNvPicPr>
          <p:nvPr/>
        </p:nvPicPr>
        <p:blipFill>
          <a:blip r:embed="rId2"/>
          <a:stretch>
            <a:fillRect/>
          </a:stretch>
        </p:blipFill>
        <p:spPr>
          <a:xfrm>
            <a:off x="2324881" y="2957309"/>
            <a:ext cx="7657319" cy="10662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FE81C3-12AA-0A4A-AB5E-56FC023189FB}"/>
                  </a:ext>
                </a:extLst>
              </p:cNvPr>
              <p:cNvSpPr txBox="1"/>
              <p:nvPr/>
            </p:nvSpPr>
            <p:spPr>
              <a:xfrm>
                <a:off x="518336" y="1919244"/>
                <a:ext cx="7848495" cy="646331"/>
              </a:xfrm>
              <a:prstGeom prst="rect">
                <a:avLst/>
              </a:prstGeom>
              <a:noFill/>
            </p:spPr>
            <p:txBody>
              <a:bodyPr wrap="none" rtlCol="0">
                <a:spAutoFit/>
              </a:bodyPr>
              <a:lstStyle/>
              <a:p>
                <a:r>
                  <a:rPr lang="en-GB" sz="3600" dirty="0"/>
                  <a:t>assume objective function is “</a:t>
                </a:r>
                <a14:m>
                  <m:oMath xmlns:m="http://schemas.openxmlformats.org/officeDocument/2006/math">
                    <m:r>
                      <a:rPr lang="en-GB" sz="3600" i="1" smtClean="0">
                        <a:latin typeface="Cambria Math" panose="02040503050406030204" pitchFamily="18" charset="0"/>
                        <a:ea typeface="Cambria Math" panose="02040503050406030204" pitchFamily="18" charset="0"/>
                      </a:rPr>
                      <m:t>𝛽</m:t>
                    </m:r>
                  </m:oMath>
                </a14:m>
                <a:r>
                  <a:rPr lang="en-GB" sz="3600" dirty="0"/>
                  <a:t>-smooth”</a:t>
                </a:r>
              </a:p>
            </p:txBody>
          </p:sp>
        </mc:Choice>
        <mc:Fallback xmlns="">
          <p:sp>
            <p:nvSpPr>
              <p:cNvPr id="10" name="TextBox 9">
                <a:extLst>
                  <a:ext uri="{FF2B5EF4-FFF2-40B4-BE49-F238E27FC236}">
                    <a16:creationId xmlns:a16="http://schemas.microsoft.com/office/drawing/2014/main" id="{8BFE81C3-12AA-0A4A-AB5E-56FC023189FB}"/>
                  </a:ext>
                </a:extLst>
              </p:cNvPr>
              <p:cNvSpPr txBox="1">
                <a:spLocks noRot="1" noChangeAspect="1" noMove="1" noResize="1" noEditPoints="1" noAdjustHandles="1" noChangeArrowheads="1" noChangeShapeType="1" noTextEdit="1"/>
              </p:cNvSpPr>
              <p:nvPr/>
            </p:nvSpPr>
            <p:spPr>
              <a:xfrm>
                <a:off x="518336" y="1919244"/>
                <a:ext cx="7848495" cy="646331"/>
              </a:xfrm>
              <a:prstGeom prst="rect">
                <a:avLst/>
              </a:prstGeom>
              <a:blipFill>
                <a:blip r:embed="rId3"/>
                <a:stretch>
                  <a:fillRect l="-2258" t="-15385" r="-1290" b="-3269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48BA443-BED8-804B-AFE8-36F3C69662CC}"/>
              </a:ext>
            </a:extLst>
          </p:cNvPr>
          <p:cNvSpPr txBox="1"/>
          <p:nvPr/>
        </p:nvSpPr>
        <p:spPr>
          <a:xfrm>
            <a:off x="518336" y="4220437"/>
            <a:ext cx="7673896" cy="646331"/>
          </a:xfrm>
          <a:prstGeom prst="rect">
            <a:avLst/>
          </a:prstGeom>
          <a:noFill/>
        </p:spPr>
        <p:txBody>
          <a:bodyPr wrap="none" rtlCol="0">
            <a:spAutoFit/>
          </a:bodyPr>
          <a:lstStyle/>
          <a:p>
            <a:r>
              <a:rPr lang="en-GB" sz="3600" dirty="0"/>
              <a:t>GD converges when using learning rate </a:t>
            </a:r>
          </a:p>
        </p:txBody>
      </p:sp>
      <p:pic>
        <p:nvPicPr>
          <p:cNvPr id="14" name="Picture 13" descr="Diagram&#10;&#10;Description automatically generated with low confidence">
            <a:extLst>
              <a:ext uri="{FF2B5EF4-FFF2-40B4-BE49-F238E27FC236}">
                <a16:creationId xmlns:a16="http://schemas.microsoft.com/office/drawing/2014/main" id="{35222D19-4DAF-F049-A71D-0A0792E9FB22}"/>
              </a:ext>
            </a:extLst>
          </p:cNvPr>
          <p:cNvPicPr>
            <a:picLocks noChangeAspect="1"/>
          </p:cNvPicPr>
          <p:nvPr/>
        </p:nvPicPr>
        <p:blipFill>
          <a:blip r:embed="rId4"/>
          <a:stretch>
            <a:fillRect/>
          </a:stretch>
        </p:blipFill>
        <p:spPr>
          <a:xfrm>
            <a:off x="5014970" y="4783790"/>
            <a:ext cx="2277139" cy="894590"/>
          </a:xfrm>
          <a:prstGeom prst="rect">
            <a:avLst/>
          </a:prstGeom>
        </p:spPr>
      </p:pic>
      <p:sp>
        <p:nvSpPr>
          <p:cNvPr id="15" name="TextBox 14">
            <a:extLst>
              <a:ext uri="{FF2B5EF4-FFF2-40B4-BE49-F238E27FC236}">
                <a16:creationId xmlns:a16="http://schemas.microsoft.com/office/drawing/2014/main" id="{A626B53E-8F74-CB43-885D-D1319D16B200}"/>
              </a:ext>
            </a:extLst>
          </p:cNvPr>
          <p:cNvSpPr txBox="1"/>
          <p:nvPr/>
        </p:nvSpPr>
        <p:spPr>
          <a:xfrm>
            <a:off x="489098" y="6124353"/>
            <a:ext cx="9636036" cy="461665"/>
          </a:xfrm>
          <a:prstGeom prst="rect">
            <a:avLst/>
          </a:prstGeom>
          <a:noFill/>
        </p:spPr>
        <p:txBody>
          <a:bodyPr wrap="none" rtlCol="0">
            <a:spAutoFit/>
          </a:bodyPr>
          <a:lstStyle/>
          <a:p>
            <a:r>
              <a:rPr lang="en-GB" sz="2400" dirty="0"/>
              <a:t>proof: https://</a:t>
            </a:r>
            <a:r>
              <a:rPr lang="en-GB" sz="2400" dirty="0" err="1"/>
              <a:t>www.stat.cmu.edu</a:t>
            </a:r>
            <a:r>
              <a:rPr lang="en-GB" sz="2400" dirty="0"/>
              <a:t>/~</a:t>
            </a:r>
            <a:r>
              <a:rPr lang="en-GB" sz="2400" dirty="0" err="1"/>
              <a:t>ryantibs</a:t>
            </a:r>
            <a:r>
              <a:rPr lang="en-GB" sz="2400" dirty="0"/>
              <a:t>/convexopt-F13/scribes/lec6.pdf</a:t>
            </a:r>
          </a:p>
        </p:txBody>
      </p:sp>
    </p:spTree>
    <p:extLst>
      <p:ext uri="{BB962C8B-B14F-4D97-AF65-F5344CB8AC3E}">
        <p14:creationId xmlns:p14="http://schemas.microsoft.com/office/powerpoint/2010/main" val="5951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Computing Gradient.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25</a:t>
            </a:fld>
            <a:endParaRPr lang="en-US" dirty="0"/>
          </a:p>
        </p:txBody>
      </p:sp>
      <p:sp>
        <p:nvSpPr>
          <p:cNvPr id="10" name="TextBox 9">
            <a:extLst>
              <a:ext uri="{FF2B5EF4-FFF2-40B4-BE49-F238E27FC236}">
                <a16:creationId xmlns:a16="http://schemas.microsoft.com/office/drawing/2014/main" id="{8BFE81C3-12AA-0A4A-AB5E-56FC023189FB}"/>
              </a:ext>
            </a:extLst>
          </p:cNvPr>
          <p:cNvSpPr txBox="1"/>
          <p:nvPr/>
        </p:nvSpPr>
        <p:spPr>
          <a:xfrm>
            <a:off x="518336" y="1791491"/>
            <a:ext cx="4511491" cy="646331"/>
          </a:xfrm>
          <a:prstGeom prst="rect">
            <a:avLst/>
          </a:prstGeom>
          <a:noFill/>
        </p:spPr>
        <p:txBody>
          <a:bodyPr wrap="none" rtlCol="0">
            <a:spAutoFit/>
          </a:bodyPr>
          <a:lstStyle/>
          <a:p>
            <a:r>
              <a:rPr lang="en-GB" sz="3600" dirty="0"/>
              <a:t>to implement GD step  </a:t>
            </a:r>
          </a:p>
        </p:txBody>
      </p:sp>
      <p:pic>
        <p:nvPicPr>
          <p:cNvPr id="9" name="Picture 8" descr="Text&#10;&#10;Description automatically generated">
            <a:extLst>
              <a:ext uri="{FF2B5EF4-FFF2-40B4-BE49-F238E27FC236}">
                <a16:creationId xmlns:a16="http://schemas.microsoft.com/office/drawing/2014/main" id="{E1CE3EB9-F1F1-C74C-AB9F-285BCDB8015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4831" y="1791491"/>
            <a:ext cx="6517328" cy="702462"/>
          </a:xfrm>
          <a:prstGeom prst="rect">
            <a:avLst/>
          </a:prstGeom>
        </p:spPr>
      </p:pic>
      <p:sp>
        <p:nvSpPr>
          <p:cNvPr id="4" name="TextBox 3">
            <a:extLst>
              <a:ext uri="{FF2B5EF4-FFF2-40B4-BE49-F238E27FC236}">
                <a16:creationId xmlns:a16="http://schemas.microsoft.com/office/drawing/2014/main" id="{C49823F3-AFD0-4841-8394-1C3B2C74AF65}"/>
              </a:ext>
            </a:extLst>
          </p:cNvPr>
          <p:cNvSpPr txBox="1"/>
          <p:nvPr/>
        </p:nvSpPr>
        <p:spPr>
          <a:xfrm>
            <a:off x="533379" y="2782669"/>
            <a:ext cx="5821787" cy="646331"/>
          </a:xfrm>
          <a:prstGeom prst="rect">
            <a:avLst/>
          </a:prstGeom>
          <a:noFill/>
        </p:spPr>
        <p:txBody>
          <a:bodyPr wrap="none" rtlCol="0">
            <a:spAutoFit/>
          </a:bodyPr>
          <a:lstStyle/>
          <a:p>
            <a:r>
              <a:rPr lang="en-GB" sz="3600" dirty="0"/>
              <a:t>we need to compute gradient </a:t>
            </a:r>
          </a:p>
        </p:txBody>
      </p:sp>
      <p:pic>
        <p:nvPicPr>
          <p:cNvPr id="6" name="Picture 5" descr="Text&#10;&#10;Description automatically generated with medium confidence">
            <a:extLst>
              <a:ext uri="{FF2B5EF4-FFF2-40B4-BE49-F238E27FC236}">
                <a16:creationId xmlns:a16="http://schemas.microsoft.com/office/drawing/2014/main" id="{41C73C87-B229-164E-8D6D-2FB35DFC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63608" y="2668725"/>
            <a:ext cx="2246992" cy="837940"/>
          </a:xfrm>
          <a:prstGeom prst="rect">
            <a:avLst/>
          </a:prstGeom>
        </p:spPr>
      </p:pic>
      <p:sp>
        <p:nvSpPr>
          <p:cNvPr id="7" name="TextBox 6">
            <a:extLst>
              <a:ext uri="{FF2B5EF4-FFF2-40B4-BE49-F238E27FC236}">
                <a16:creationId xmlns:a16="http://schemas.microsoft.com/office/drawing/2014/main" id="{BF039677-6BF2-8B43-BC20-B22D8198907A}"/>
              </a:ext>
            </a:extLst>
          </p:cNvPr>
          <p:cNvSpPr txBox="1"/>
          <p:nvPr/>
        </p:nvSpPr>
        <p:spPr>
          <a:xfrm>
            <a:off x="518336" y="3773847"/>
            <a:ext cx="772904" cy="646331"/>
          </a:xfrm>
          <a:prstGeom prst="rect">
            <a:avLst/>
          </a:prstGeom>
          <a:noFill/>
        </p:spPr>
        <p:txBody>
          <a:bodyPr wrap="none" rtlCol="0">
            <a:spAutoFit/>
          </a:bodyPr>
          <a:lstStyle/>
          <a:p>
            <a:r>
              <a:rPr lang="en-GB" sz="3600" dirty="0"/>
              <a:t>for</a:t>
            </a:r>
            <a:r>
              <a:rPr lang="en-GB" dirty="0"/>
              <a:t> </a:t>
            </a:r>
          </a:p>
        </p:txBody>
      </p:sp>
      <p:pic>
        <p:nvPicPr>
          <p:cNvPr id="13" name="Picture 12" descr="Text&#10;&#10;Description automatically generated with low confidence">
            <a:extLst>
              <a:ext uri="{FF2B5EF4-FFF2-40B4-BE49-F238E27FC236}">
                <a16:creationId xmlns:a16="http://schemas.microsoft.com/office/drawing/2014/main" id="{40F0A32F-FB94-EA41-AD73-D128D595C13D}"/>
              </a:ext>
            </a:extLst>
          </p:cNvPr>
          <p:cNvPicPr>
            <a:picLocks noChangeAspect="1"/>
          </p:cNvPicPr>
          <p:nvPr/>
        </p:nvPicPr>
        <p:blipFill>
          <a:blip r:embed="rId4"/>
          <a:stretch>
            <a:fillRect/>
          </a:stretch>
        </p:blipFill>
        <p:spPr>
          <a:xfrm>
            <a:off x="1347459" y="3623313"/>
            <a:ext cx="5601319" cy="930183"/>
          </a:xfrm>
          <a:prstGeom prst="rect">
            <a:avLst/>
          </a:prstGeom>
        </p:spPr>
      </p:pic>
      <p:sp>
        <p:nvSpPr>
          <p:cNvPr id="15" name="TextBox 14">
            <a:extLst>
              <a:ext uri="{FF2B5EF4-FFF2-40B4-BE49-F238E27FC236}">
                <a16:creationId xmlns:a16="http://schemas.microsoft.com/office/drawing/2014/main" id="{B4F19D0B-2951-C84F-82AD-6F2BC9478BAF}"/>
              </a:ext>
            </a:extLst>
          </p:cNvPr>
          <p:cNvSpPr txBox="1"/>
          <p:nvPr/>
        </p:nvSpPr>
        <p:spPr>
          <a:xfrm>
            <a:off x="7203960" y="3774077"/>
            <a:ext cx="2149435" cy="646331"/>
          </a:xfrm>
          <a:prstGeom prst="rect">
            <a:avLst/>
          </a:prstGeom>
          <a:noFill/>
        </p:spPr>
        <p:txBody>
          <a:bodyPr wrap="none" rtlCol="0">
            <a:spAutoFit/>
          </a:bodyPr>
          <a:lstStyle/>
          <a:p>
            <a:r>
              <a:rPr lang="en-GB" sz="3600" dirty="0"/>
              <a:t>we obtain </a:t>
            </a:r>
          </a:p>
        </p:txBody>
      </p:sp>
      <p:pic>
        <p:nvPicPr>
          <p:cNvPr id="17" name="Picture 16">
            <a:extLst>
              <a:ext uri="{FF2B5EF4-FFF2-40B4-BE49-F238E27FC236}">
                <a16:creationId xmlns:a16="http://schemas.microsoft.com/office/drawing/2014/main" id="{B954A745-6BA6-F747-AE8B-1F4C2CFDF07B}"/>
              </a:ext>
            </a:extLst>
          </p:cNvPr>
          <p:cNvPicPr>
            <a:picLocks noChangeAspect="1"/>
          </p:cNvPicPr>
          <p:nvPr/>
        </p:nvPicPr>
        <p:blipFill>
          <a:blip r:embed="rId5"/>
          <a:stretch>
            <a:fillRect/>
          </a:stretch>
        </p:blipFill>
        <p:spPr>
          <a:xfrm>
            <a:off x="2207178" y="4553496"/>
            <a:ext cx="6736780" cy="930183"/>
          </a:xfrm>
          <a:prstGeom prst="rect">
            <a:avLst/>
          </a:prstGeom>
        </p:spPr>
      </p:pic>
      <p:sp>
        <p:nvSpPr>
          <p:cNvPr id="18" name="TextBox 17">
            <a:extLst>
              <a:ext uri="{FF2B5EF4-FFF2-40B4-BE49-F238E27FC236}">
                <a16:creationId xmlns:a16="http://schemas.microsoft.com/office/drawing/2014/main" id="{8B843B7A-95DA-D84F-9330-0ADC01A48D60}"/>
              </a:ext>
            </a:extLst>
          </p:cNvPr>
          <p:cNvSpPr txBox="1"/>
          <p:nvPr/>
        </p:nvSpPr>
        <p:spPr>
          <a:xfrm>
            <a:off x="145282" y="5833620"/>
            <a:ext cx="11208518" cy="523220"/>
          </a:xfrm>
          <a:prstGeom prst="rect">
            <a:avLst/>
          </a:prstGeom>
          <a:noFill/>
        </p:spPr>
        <p:txBody>
          <a:bodyPr wrap="none" rtlCol="0">
            <a:spAutoFit/>
          </a:bodyPr>
          <a:lstStyle/>
          <a:p>
            <a:r>
              <a:rPr lang="en-GB" sz="2800" dirty="0"/>
              <a:t>see A.4 of S. Boyd and L. </a:t>
            </a:r>
            <a:r>
              <a:rPr lang="en-GB" sz="2800" dirty="0" err="1"/>
              <a:t>Vandenberghe</a:t>
            </a:r>
            <a:r>
              <a:rPr lang="en-GB" sz="2800" dirty="0"/>
              <a:t>, "Convex Optimization", CUP, 2004  </a:t>
            </a:r>
          </a:p>
        </p:txBody>
      </p:sp>
    </p:spTree>
    <p:extLst>
      <p:ext uri="{BB962C8B-B14F-4D97-AF65-F5344CB8AC3E}">
        <p14:creationId xmlns:p14="http://schemas.microsoft.com/office/powerpoint/2010/main" val="1408792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GD for Linear Regression.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26</a:t>
            </a:fld>
            <a:endParaRPr lang="en-US" dirty="0"/>
          </a:p>
        </p:txBody>
      </p:sp>
      <p:pic>
        <p:nvPicPr>
          <p:cNvPr id="8" name="Picture 7" descr="Text&#10;&#10;Description automatically generated">
            <a:extLst>
              <a:ext uri="{FF2B5EF4-FFF2-40B4-BE49-F238E27FC236}">
                <a16:creationId xmlns:a16="http://schemas.microsoft.com/office/drawing/2014/main" id="{0698640D-0A44-0141-A1C7-7A853D9296D3}"/>
              </a:ext>
            </a:extLst>
          </p:cNvPr>
          <p:cNvPicPr>
            <a:picLocks noChangeAspect="1"/>
          </p:cNvPicPr>
          <p:nvPr/>
        </p:nvPicPr>
        <p:blipFill>
          <a:blip r:embed="rId2"/>
          <a:stretch>
            <a:fillRect/>
          </a:stretch>
        </p:blipFill>
        <p:spPr>
          <a:xfrm>
            <a:off x="518336" y="1397867"/>
            <a:ext cx="9752349" cy="1325562"/>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0932386-4615-0A4F-840E-4754292E56C4}"/>
                  </a:ext>
                </a:extLst>
              </p:cNvPr>
              <p:cNvSpPr txBox="1"/>
              <p:nvPr/>
            </p:nvSpPr>
            <p:spPr>
              <a:xfrm>
                <a:off x="281139" y="3310337"/>
                <a:ext cx="11629722" cy="3182538"/>
              </a:xfrm>
              <a:prstGeom prst="rect">
                <a:avLst/>
              </a:prstGeom>
              <a:noFill/>
            </p:spPr>
            <p:txBody>
              <a:bodyPr wrap="none" rtlCol="0">
                <a:spAutoFit/>
              </a:bodyPr>
              <a:lstStyle/>
              <a:p>
                <a:r>
                  <a:rPr lang="en-GB" sz="3600" dirty="0"/>
                  <a:t>When to stop ?</a:t>
                </a:r>
              </a:p>
              <a:p>
                <a:pPr marL="457200" indent="-457200">
                  <a:lnSpc>
                    <a:spcPct val="150000"/>
                  </a:lnSpc>
                  <a:buFont typeface="Arial" panose="020B0604020202020204" pitchFamily="34" charset="0"/>
                  <a:buChar char="•"/>
                </a:pPr>
                <a:r>
                  <a:rPr lang="en-GB" sz="3600" dirty="0"/>
                  <a:t>nr. of steps required to ensure sub-optimality (”theory”)</a:t>
                </a:r>
              </a:p>
              <a:p>
                <a:pPr marL="457200" indent="-457200">
                  <a:lnSpc>
                    <a:spcPct val="150000"/>
                  </a:lnSpc>
                  <a:buFont typeface="Arial" panose="020B0604020202020204" pitchFamily="34" charset="0"/>
                  <a:buChar char="•"/>
                </a:pPr>
                <a:r>
                  <a:rPr lang="en-GB" sz="3600" dirty="0"/>
                  <a:t>check for sufficiently large decrease </a:t>
                </a:r>
                <a14:m>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e>
                    </m:d>
                  </m:oMath>
                </a14:m>
                <a:r>
                  <a:rPr lang="en-GB" sz="3600" dirty="0"/>
                  <a:t> -</a:t>
                </a:r>
                <a:r>
                  <a:rPr lang="de-DE" sz="3600" dirty="0"/>
                  <a:t> </a:t>
                </a:r>
                <a14:m>
                  <m:oMath xmlns:m="http://schemas.openxmlformats.org/officeDocument/2006/math">
                    <m:r>
                      <a:rPr lang="de-DE" sz="3600" i="1">
                        <a:latin typeface="Cambria Math" panose="02040503050406030204" pitchFamily="18" charset="0"/>
                      </a:rPr>
                      <m:t>𝑓</m:t>
                    </m:r>
                    <m:d>
                      <m:dPr>
                        <m:ctrlPr>
                          <a:rPr lang="de-DE" sz="3600" i="1">
                            <a:latin typeface="Cambria Math" panose="02040503050406030204" pitchFamily="18" charset="0"/>
                          </a:rPr>
                        </m:ctrlPr>
                      </m:dPr>
                      <m:e>
                        <m:sSup>
                          <m:sSupPr>
                            <m:ctrlPr>
                              <a:rPr lang="de-DE" sz="3600" i="1">
                                <a:latin typeface="Cambria Math" panose="02040503050406030204" pitchFamily="18" charset="0"/>
                              </a:rPr>
                            </m:ctrlPr>
                          </m:sSupPr>
                          <m:e>
                            <m:r>
                              <a:rPr lang="de-DE" sz="3600" b="1" i="1">
                                <a:latin typeface="Cambria Math" panose="02040503050406030204" pitchFamily="18" charset="0"/>
                              </a:rPr>
                              <m:t>𝒘</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e>
                    </m:d>
                  </m:oMath>
                </a14:m>
                <a:endParaRPr lang="en-GB" sz="3600" dirty="0"/>
              </a:p>
              <a:p>
                <a:pPr marL="457200" indent="-457200">
                  <a:lnSpc>
                    <a:spcPct val="150000"/>
                  </a:lnSpc>
                  <a:buFont typeface="Arial" panose="020B0604020202020204" pitchFamily="34" charset="0"/>
                  <a:buChar char="•"/>
                </a:pPr>
                <a:r>
                  <a:rPr lang="en-GB" sz="3600" dirty="0"/>
                  <a:t>try </a:t>
                </a:r>
                <a14:m>
                  <m:oMath xmlns:m="http://schemas.openxmlformats.org/officeDocument/2006/math">
                    <m:r>
                      <a:rPr lang="de-DE" sz="3600" b="0" i="1" smtClean="0">
                        <a:latin typeface="Cambria Math" panose="02040503050406030204" pitchFamily="18" charset="0"/>
                      </a:rPr>
                      <m:t>h</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𝑥</m:t>
                        </m:r>
                      </m:e>
                    </m:d>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m:t>
                        </m:r>
                      </m:sup>
                    </m:sSup>
                    <m:r>
                      <a:rPr lang="de-DE" sz="3600" b="0" i="1" smtClean="0">
                        <a:latin typeface="Cambria Math" panose="02040503050406030204" pitchFamily="18" charset="0"/>
                      </a:rPr>
                      <m:t>𝑥</m:t>
                    </m:r>
                  </m:oMath>
                </a14:m>
                <a:r>
                  <a:rPr lang="en-GB" sz="3600" dirty="0"/>
                  <a:t> on validation set (“early stopping”) </a:t>
                </a:r>
              </a:p>
            </p:txBody>
          </p:sp>
        </mc:Choice>
        <mc:Fallback>
          <p:sp>
            <p:nvSpPr>
              <p:cNvPr id="11" name="TextBox 10">
                <a:extLst>
                  <a:ext uri="{FF2B5EF4-FFF2-40B4-BE49-F238E27FC236}">
                    <a16:creationId xmlns:a16="http://schemas.microsoft.com/office/drawing/2014/main" id="{50932386-4615-0A4F-840E-4754292E56C4}"/>
                  </a:ext>
                </a:extLst>
              </p:cNvPr>
              <p:cNvSpPr txBox="1">
                <a:spLocks noRot="1" noChangeAspect="1" noMove="1" noResize="1" noEditPoints="1" noAdjustHandles="1" noChangeArrowheads="1" noChangeShapeType="1" noTextEdit="1"/>
              </p:cNvSpPr>
              <p:nvPr/>
            </p:nvSpPr>
            <p:spPr>
              <a:xfrm>
                <a:off x="281139" y="3310337"/>
                <a:ext cx="11629722" cy="3182538"/>
              </a:xfrm>
              <a:prstGeom prst="rect">
                <a:avLst/>
              </a:prstGeom>
              <a:blipFill>
                <a:blip r:embed="rId3"/>
                <a:stretch>
                  <a:fillRect l="-1638" t="-2778" b="-6349"/>
                </a:stretch>
              </a:blipFill>
            </p:spPr>
            <p:txBody>
              <a:bodyPr/>
              <a:lstStyle/>
              <a:p>
                <a:r>
                  <a:rPr lang="en-GB">
                    <a:noFill/>
                  </a:rPr>
                  <a:t> </a:t>
                </a:r>
              </a:p>
            </p:txBody>
          </p:sp>
        </mc:Fallback>
      </mc:AlternateContent>
      <p:pic>
        <p:nvPicPr>
          <p:cNvPr id="5" name="Picture 4" descr="Text&#10;&#10;Description automatically generated with medium confidence">
            <a:extLst>
              <a:ext uri="{FF2B5EF4-FFF2-40B4-BE49-F238E27FC236}">
                <a16:creationId xmlns:a16="http://schemas.microsoft.com/office/drawing/2014/main" id="{A0DAB3D3-0E32-C04E-906E-DA982DD36E04}"/>
              </a:ext>
            </a:extLst>
          </p:cNvPr>
          <p:cNvPicPr>
            <a:picLocks noChangeAspect="1"/>
          </p:cNvPicPr>
          <p:nvPr/>
        </p:nvPicPr>
        <p:blipFill>
          <a:blip r:embed="rId4"/>
          <a:stretch>
            <a:fillRect/>
          </a:stretch>
        </p:blipFill>
        <p:spPr>
          <a:xfrm>
            <a:off x="3733800" y="2723429"/>
            <a:ext cx="7620000" cy="1155700"/>
          </a:xfrm>
          <a:prstGeom prst="rect">
            <a:avLst/>
          </a:prstGeom>
        </p:spPr>
      </p:pic>
    </p:spTree>
    <p:extLst>
      <p:ext uri="{BB962C8B-B14F-4D97-AF65-F5344CB8AC3E}">
        <p14:creationId xmlns:p14="http://schemas.microsoft.com/office/powerpoint/2010/main" val="280094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136525"/>
            <a:ext cx="11673663" cy="1325563"/>
          </a:xfrm>
        </p:spPr>
        <p:txBody>
          <a:bodyPr>
            <a:noAutofit/>
          </a:bodyPr>
          <a:lstStyle/>
          <a:p>
            <a:r>
              <a:rPr lang="en-US" sz="7200" b="1" dirty="0"/>
              <a:t>GD in Action.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27</a:t>
            </a:fld>
            <a:endParaRPr lang="en-US" dirty="0"/>
          </a:p>
        </p:txBody>
      </p:sp>
      <p:pic>
        <p:nvPicPr>
          <p:cNvPr id="5" name="Picture 4" descr="Chart, scatter chart&#10;&#10;Description automatically generated">
            <a:extLst>
              <a:ext uri="{FF2B5EF4-FFF2-40B4-BE49-F238E27FC236}">
                <a16:creationId xmlns:a16="http://schemas.microsoft.com/office/drawing/2014/main" id="{C75E4EF4-F75F-E04A-AF93-FBFF1BF9A9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975" y="1369550"/>
            <a:ext cx="8009559" cy="5351925"/>
          </a:xfrm>
          <a:prstGeom prst="rect">
            <a:avLst/>
          </a:prstGeom>
        </p:spPr>
      </p:pic>
    </p:spTree>
    <p:extLst>
      <p:ext uri="{BB962C8B-B14F-4D97-AF65-F5344CB8AC3E}">
        <p14:creationId xmlns:p14="http://schemas.microsoft.com/office/powerpoint/2010/main" val="3887066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Train and Validate.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28</a:t>
            </a:fld>
            <a:endParaRPr lang="en-US" dirty="0"/>
          </a:p>
        </p:txBody>
      </p:sp>
      <p:sp>
        <p:nvSpPr>
          <p:cNvPr id="6" name="TextBox 5">
            <a:extLst>
              <a:ext uri="{FF2B5EF4-FFF2-40B4-BE49-F238E27FC236}">
                <a16:creationId xmlns:a16="http://schemas.microsoft.com/office/drawing/2014/main" id="{F13040E4-C2B2-694D-B11E-B7046ECB3A59}"/>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7" name="Straight Arrow Connector 6">
            <a:extLst>
              <a:ext uri="{FF2B5EF4-FFF2-40B4-BE49-F238E27FC236}">
                <a16:creationId xmlns:a16="http://schemas.microsoft.com/office/drawing/2014/main" id="{20CA0B9C-6B51-0546-8CF2-8C3A9369CDD4}"/>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DB2F6E-3304-E149-8ECF-ED0ABAF5A670}"/>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657A7-C425-7B48-B58D-9478ABE4DE13}"/>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2" name="Oval 11">
            <a:extLst>
              <a:ext uri="{FF2B5EF4-FFF2-40B4-BE49-F238E27FC236}">
                <a16:creationId xmlns:a16="http://schemas.microsoft.com/office/drawing/2014/main" id="{95ACBB04-73A4-6442-953A-1FE441CB4FFE}"/>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61E4B-103F-A542-8CF1-B7B02BFEBDB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394D2-D25A-AB4E-B030-CEFBDD3D23C4}"/>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290F9D-E4B6-6043-AF0E-4CE69E7DF64F}"/>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FC6328C-2A97-5E4F-A022-189C30C35862}"/>
              </a:ext>
            </a:extLst>
          </p:cNvPr>
          <p:cNvCxnSpPr>
            <a:cxnSpLocks/>
          </p:cNvCxnSpPr>
          <p:nvPr/>
        </p:nvCxnSpPr>
        <p:spPr>
          <a:xfrm flipV="1">
            <a:off x="2114529" y="1657366"/>
            <a:ext cx="7735966" cy="233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CDA406-DCB6-C545-892F-DD4F18E5E5E5}"/>
              </a:ext>
            </a:extLst>
          </p:cNvPr>
          <p:cNvCxnSpPr>
            <a:cxnSpLocks/>
            <a:endCxn id="15"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BD08CE-FCE6-2B45-9E22-568506DCBA90}"/>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18" name="TextBox 17">
                <a:extLst>
                  <a:ext uri="{FF2B5EF4-FFF2-40B4-BE49-F238E27FC236}">
                    <a16:creationId xmlns:a16="http://schemas.microsoft.com/office/drawing/2014/main" id="{F4BD08CE-FCE6-2B45-9E22-568506DCBA90}"/>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3604" t="-2564" r="-4505" b="-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3EC6C8-6191-CC47-9A57-D49F61C29D68}"/>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19" name="TextBox 18">
                <a:extLst>
                  <a:ext uri="{FF2B5EF4-FFF2-40B4-BE49-F238E27FC236}">
                    <a16:creationId xmlns:a16="http://schemas.microsoft.com/office/drawing/2014/main" id="{8F3EC6C8-6191-CC47-9A57-D49F61C29D68}"/>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1C908ADB-C841-B142-9801-3BCBD4F36EB6}"/>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92591-02F0-C340-A771-224ACE314EF2}"/>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151A37-4D63-F447-AC6C-788FD68CC92B}"/>
              </a:ext>
            </a:extLst>
          </p:cNvPr>
          <p:cNvCxnSpPr>
            <a:cxnSpLocks/>
          </p:cNvCxnSpPr>
          <p:nvPr/>
        </p:nvCxnSpPr>
        <p:spPr>
          <a:xfrm>
            <a:off x="3890008" y="3500014"/>
            <a:ext cx="0" cy="92607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F837B1-78B9-4145-ACE3-6E7B1F6DD3B1}"/>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solidFill>
                    <a:schemeClr val="accent2"/>
                  </a:solidFill>
                </a:endParaRPr>
              </a:p>
            </p:txBody>
          </p:sp>
        </mc:Choice>
        <mc:Fallback xmlns="">
          <p:sp>
            <p:nvSpPr>
              <p:cNvPr id="23" name="TextBox 22">
                <a:extLst>
                  <a:ext uri="{FF2B5EF4-FFF2-40B4-BE49-F238E27FC236}">
                    <a16:creationId xmlns:a16="http://schemas.microsoft.com/office/drawing/2014/main" id="{ABF837B1-78B9-4145-ACE3-6E7B1F6DD3B1}"/>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4"/>
                <a:stretch>
                  <a:fillRect l="-4532" t="-7071" b="-10101"/>
                </a:stretch>
              </a:blipFill>
            </p:spPr>
            <p:txBody>
              <a:bodyPr/>
              <a:lstStyle/>
              <a:p>
                <a:r>
                  <a:rPr lang="en-GB">
                    <a:noFill/>
                  </a:rPr>
                  <a:t> </a:t>
                </a:r>
              </a:p>
            </p:txBody>
          </p:sp>
        </mc:Fallback>
      </mc:AlternateContent>
    </p:spTree>
    <p:extLst>
      <p:ext uri="{BB962C8B-B14F-4D97-AF65-F5344CB8AC3E}">
        <p14:creationId xmlns:p14="http://schemas.microsoft.com/office/powerpoint/2010/main" val="200818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C0C8E6-D480-4D46-A3DB-D2EFEDF299B1}"/>
                  </a:ext>
                </a:extLst>
              </p:cNvPr>
              <p:cNvSpPr txBox="1"/>
              <p:nvPr/>
            </p:nvSpPr>
            <p:spPr>
              <a:xfrm>
                <a:off x="298173" y="1967948"/>
                <a:ext cx="11529391" cy="6247864"/>
              </a:xfrm>
              <a:prstGeom prst="rect">
                <a:avLst/>
              </a:prstGeom>
              <a:noFill/>
            </p:spPr>
            <p:txBody>
              <a:bodyPr wrap="square" rtlCol="0">
                <a:spAutoFit/>
              </a:bodyPr>
              <a:lstStyle/>
              <a:p>
                <a:r>
                  <a:rPr lang="en-GB" sz="3600" dirty="0"/>
                  <a:t>Generate synthetic dataset of m data points. Each datapoint </a:t>
                </a:r>
              </a:p>
              <a:p>
                <a:r>
                  <a:rPr lang="en-GB" sz="3600" dirty="0"/>
                  <a:t>characterized by feature vector </a:t>
                </a:r>
                <a14:m>
                  <m:oMath xmlns:m="http://schemas.openxmlformats.org/officeDocument/2006/math">
                    <m:r>
                      <a:rPr lang="de-DE" sz="3600" b="1" i="1" smtClean="0">
                        <a:latin typeface="Cambria Math" panose="02040503050406030204" pitchFamily="18" charset="0"/>
                      </a:rPr>
                      <m:t>𝒙</m:t>
                    </m:r>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d>
                          <m:dPr>
                            <m:ctrlPr>
                              <a:rPr lang="de-DE" sz="3600" i="1">
                                <a:latin typeface="Cambria Math" panose="02040503050406030204" pitchFamily="18" charset="0"/>
                              </a:rPr>
                            </m:ctrlPr>
                          </m:dPr>
                          <m:e>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i="1">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2</m:t>
                                </m:r>
                              </m:sub>
                            </m:sSub>
                          </m:e>
                        </m:d>
                      </m:e>
                      <m:sup>
                        <m:r>
                          <a:rPr lang="de-DE" sz="3600" b="0" i="1" smtClean="0">
                            <a:latin typeface="Cambria Math" panose="02040503050406030204" pitchFamily="18" charset="0"/>
                          </a:rPr>
                          <m:t>𝑇</m:t>
                        </m:r>
                      </m:sup>
                    </m:sSup>
                  </m:oMath>
                </a14:m>
                <a:r>
                  <a:rPr lang="en-GB" sz="3600" dirty="0"/>
                  <a:t> with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𝑥</m:t>
                        </m:r>
                      </m:e>
                      <m:sub>
                        <m:r>
                          <a:rPr lang="de-DE" sz="3600" b="0" i="1" smtClean="0">
                            <a:latin typeface="Cambria Math" panose="02040503050406030204" pitchFamily="18" charset="0"/>
                          </a:rPr>
                          <m:t>1</m:t>
                        </m:r>
                      </m:sub>
                    </m:sSub>
                    <m:r>
                      <a:rPr lang="en-GB" sz="3600" i="1" smtClean="0">
                        <a:latin typeface="Cambria Math" panose="02040503050406030204" pitchFamily="18" charset="0"/>
                        <a:ea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𝒩</m:t>
                    </m:r>
                    <m:d>
                      <m:dPr>
                        <m:ctrlPr>
                          <a:rPr lang="de-DE" sz="3600" b="0" i="1" smtClean="0">
                            <a:latin typeface="Cambria Math" panose="02040503050406030204" pitchFamily="18" charset="0"/>
                            <a:ea typeface="Cambria Math" panose="02040503050406030204" pitchFamily="18" charset="0"/>
                          </a:rPr>
                        </m:ctrlPr>
                      </m:dPr>
                      <m:e>
                        <m:r>
                          <a:rPr lang="de-DE" sz="3600" b="0" i="1" smtClean="0">
                            <a:latin typeface="Cambria Math" panose="02040503050406030204" pitchFamily="18" charset="0"/>
                            <a:ea typeface="Cambria Math" panose="02040503050406030204" pitchFamily="18" charset="0"/>
                          </a:rPr>
                          <m:t>0,1</m:t>
                        </m:r>
                      </m:e>
                    </m:d>
                  </m:oMath>
                </a14:m>
                <a:r>
                  <a:rPr lang="en-GB" sz="3600" dirty="0"/>
                  <a:t> and </a:t>
                </a:r>
                <a14:m>
                  <m:oMath xmlns:m="http://schemas.openxmlformats.org/officeDocument/2006/math">
                    <m:sSub>
                      <m:sSubPr>
                        <m:ctrlPr>
                          <a:rPr lang="en-GB" sz="3600" i="1">
                            <a:latin typeface="Cambria Math" panose="02040503050406030204" pitchFamily="18" charset="0"/>
                          </a:rPr>
                        </m:ctrlPr>
                      </m:sSubPr>
                      <m:e>
                        <m:r>
                          <a:rPr lang="de-DE" sz="3600">
                            <a:latin typeface="Cambria Math" panose="02040503050406030204" pitchFamily="18" charset="0"/>
                          </a:rPr>
                          <m:t>𝑥</m:t>
                        </m:r>
                      </m:e>
                      <m:sub>
                        <m:r>
                          <a:rPr lang="de-DE" sz="3600" b="0" i="0" smtClean="0">
                            <a:latin typeface="Cambria Math" panose="02040503050406030204" pitchFamily="18" charset="0"/>
                          </a:rPr>
                          <m:t>2</m:t>
                        </m:r>
                      </m:sub>
                    </m:sSub>
                    <m:r>
                      <a:rPr lang="de-DE" sz="3600" b="0" i="0" smtClean="0">
                        <a:latin typeface="Cambria Math" panose="02040503050406030204" pitchFamily="18" charset="0"/>
                      </a:rPr>
                      <m:t>=1</m:t>
                    </m:r>
                  </m:oMath>
                </a14:m>
                <a:r>
                  <a:rPr lang="en-GB" sz="3600" dirty="0"/>
                  <a:t>. and numeric label </a:t>
                </a:r>
                <a14:m>
                  <m:oMath xmlns:m="http://schemas.openxmlformats.org/officeDocument/2006/math">
                    <m:r>
                      <a:rPr lang="de-DE" sz="3600" b="0" i="1" smtClean="0">
                        <a:latin typeface="Cambria Math" panose="02040503050406030204" pitchFamily="18" charset="0"/>
                      </a:rPr>
                      <m:t>𝑦</m:t>
                    </m:r>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acc>
                          <m:accPr>
                            <m:chr m:val="̅"/>
                            <m:ctrlPr>
                              <a:rPr lang="de-DE" sz="3600" b="0" i="1" smtClean="0">
                                <a:latin typeface="Cambria Math" panose="02040503050406030204" pitchFamily="18" charset="0"/>
                              </a:rPr>
                            </m:ctrlPr>
                          </m:accPr>
                          <m:e>
                            <m:r>
                              <a:rPr lang="de-DE" sz="3600" b="0" i="1" smtClean="0">
                                <a:latin typeface="Cambria Math" panose="02040503050406030204" pitchFamily="18" charset="0"/>
                              </a:rPr>
                              <m:t>𝑤</m:t>
                            </m:r>
                          </m:e>
                        </m:acc>
                      </m:e>
                      <m:sub>
                        <m:r>
                          <a:rPr lang="de-DE"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b="0" i="1" smtClean="0">
                            <a:latin typeface="Cambria Math" panose="02040503050406030204" pitchFamily="18" charset="0"/>
                          </a:rPr>
                          <m:t>2</m:t>
                        </m:r>
                      </m:sub>
                    </m:sSub>
                    <m:r>
                      <a:rPr lang="de-DE" sz="3600" b="0" i="1" smtClean="0">
                        <a:latin typeface="Cambria Math" panose="02040503050406030204" pitchFamily="18" charset="0"/>
                      </a:rPr>
                      <m:t>+</m:t>
                    </m:r>
                    <m:r>
                      <a:rPr lang="de-DE" sz="3600" b="0" i="1" smtClean="0">
                        <a:latin typeface="Cambria Math" panose="02040503050406030204" pitchFamily="18" charset="0"/>
                        <a:ea typeface="Cambria Math" panose="02040503050406030204" pitchFamily="18" charset="0"/>
                      </a:rPr>
                      <m:t>𝜎𝜀</m:t>
                    </m:r>
                  </m:oMath>
                </a14:m>
                <a:r>
                  <a:rPr lang="en-GB" sz="3600" dirty="0"/>
                  <a:t>. with some given  “true weights”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oMath>
                </a14:m>
                <a:r>
                  <a:rPr lang="en-GB" sz="3600" dirty="0"/>
                  <a:t>,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oMath>
                </a14:m>
                <a:r>
                  <a:rPr lang="en-GB" sz="3600" dirty="0"/>
                  <a:t> a given noise strength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Gaussian noise </a:t>
                </a:r>
                <a14:m>
                  <m:oMath xmlns:m="http://schemas.openxmlformats.org/officeDocument/2006/math">
                    <m:r>
                      <a:rPr lang="de-DE" sz="3600" i="1">
                        <a:latin typeface="Cambria Math" panose="02040503050406030204" pitchFamily="18" charset="0"/>
                        <a:ea typeface="Cambria Math" panose="02040503050406030204" pitchFamily="18" charset="0"/>
                      </a:rPr>
                      <m:t>𝜀</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𝒩</m:t>
                    </m:r>
                    <m:d>
                      <m:dPr>
                        <m:ctrlPr>
                          <a:rPr lang="de-DE" sz="3600" i="1">
                            <a:latin typeface="Cambria Math" panose="02040503050406030204" pitchFamily="18" charset="0"/>
                            <a:ea typeface="Cambria Math" panose="02040503050406030204" pitchFamily="18" charset="0"/>
                          </a:rPr>
                        </m:ctrlPr>
                      </m:dPr>
                      <m:e>
                        <m:r>
                          <a:rPr lang="de-DE" sz="3600" i="1">
                            <a:latin typeface="Cambria Math" panose="02040503050406030204" pitchFamily="18" charset="0"/>
                            <a:ea typeface="Cambria Math" panose="02040503050406030204" pitchFamily="18" charset="0"/>
                          </a:rPr>
                          <m:t>0,1</m:t>
                        </m:r>
                      </m:e>
                    </m:d>
                  </m:oMath>
                </a14:m>
                <a:endParaRPr lang="en-GB" sz="3600" dirty="0"/>
              </a:p>
              <a:p>
                <a:r>
                  <a:rPr lang="en-GB" sz="3600" dirty="0"/>
                  <a:t>Study the deviation of the learnt weight vector after a given </a:t>
                </a:r>
              </a:p>
              <a:p>
                <a:r>
                  <a:rPr lang="en-GB" sz="3600" dirty="0"/>
                  <a:t>number N of GD steps from the true weight vector </a:t>
                </a:r>
                <a14:m>
                  <m:oMath xmlns:m="http://schemas.openxmlformats.org/officeDocument/2006/math">
                    <m:d>
                      <m:dPr>
                        <m:ctrlPr>
                          <a:rPr lang="de-DE" sz="3600" i="1" smtClean="0">
                            <a:latin typeface="Cambria Math" panose="02040503050406030204" pitchFamily="18" charset="0"/>
                          </a:rPr>
                        </m:ctrlPr>
                      </m:dPr>
                      <m:e>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e>
                    </m:d>
                    <m:r>
                      <a:rPr lang="de-DE" sz="3600" b="0" i="0" smtClean="0">
                        <a:latin typeface="Cambria Math" panose="02040503050406030204" pitchFamily="18" charset="0"/>
                      </a:rPr>
                      <m:t> </m:t>
                    </m:r>
                  </m:oMath>
                </a14:m>
                <a:r>
                  <a:rPr lang="en-GB" sz="3600" dirty="0"/>
                  <a:t>as a function of N,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m. </a:t>
                </a:r>
              </a:p>
              <a:p>
                <a:endParaRPr lang="en-GB" sz="2800" dirty="0"/>
              </a:p>
              <a:p>
                <a:endParaRPr lang="en-GB" sz="2800" dirty="0"/>
              </a:p>
              <a:p>
                <a:endParaRPr lang="en-GB" sz="2800" dirty="0"/>
              </a:p>
              <a:p>
                <a:endParaRPr lang="en-GB" sz="2800" dirty="0"/>
              </a:p>
            </p:txBody>
          </p:sp>
        </mc:Choice>
        <mc:Fallback xmlns="">
          <p:sp>
            <p:nvSpPr>
              <p:cNvPr id="4" name="TextBox 3">
                <a:extLst>
                  <a:ext uri="{FF2B5EF4-FFF2-40B4-BE49-F238E27FC236}">
                    <a16:creationId xmlns:a16="http://schemas.microsoft.com/office/drawing/2014/main" id="{89C0C8E6-D480-4D46-A3DB-D2EFEDF299B1}"/>
                  </a:ext>
                </a:extLst>
              </p:cNvPr>
              <p:cNvSpPr txBox="1">
                <a:spLocks noRot="1" noChangeAspect="1" noMove="1" noResize="1" noEditPoints="1" noAdjustHandles="1" noChangeArrowheads="1" noChangeShapeType="1" noTextEdit="1"/>
              </p:cNvSpPr>
              <p:nvPr/>
            </p:nvSpPr>
            <p:spPr>
              <a:xfrm>
                <a:off x="298173" y="1967948"/>
                <a:ext cx="11529391" cy="6247864"/>
              </a:xfrm>
              <a:prstGeom prst="rect">
                <a:avLst/>
              </a:prstGeom>
              <a:blipFill>
                <a:blip r:embed="rId2"/>
                <a:stretch>
                  <a:fillRect l="-1540" t="-1623" r="-330"/>
                </a:stretch>
              </a:blipFill>
            </p:spPr>
            <p:txBody>
              <a:bodyPr/>
              <a:lstStyle/>
              <a:p>
                <a:r>
                  <a:rPr lang="en-GB">
                    <a:noFill/>
                  </a:rPr>
                  <a:t> </a:t>
                </a:r>
              </a:p>
            </p:txBody>
          </p:sp>
        </mc:Fallback>
      </mc:AlternateContent>
    </p:spTree>
    <p:extLst>
      <p:ext uri="{BB962C8B-B14F-4D97-AF65-F5344CB8AC3E}">
        <p14:creationId xmlns:p14="http://schemas.microsoft.com/office/powerpoint/2010/main" val="87938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30</a:t>
            </a:fld>
            <a:endParaRPr lang="en-US" dirty="0"/>
          </a:p>
        </p:txBody>
      </p:sp>
      <p:sp>
        <p:nvSpPr>
          <p:cNvPr id="4" name="TextBox 3">
            <a:extLst>
              <a:ext uri="{FF2B5EF4-FFF2-40B4-BE49-F238E27FC236}">
                <a16:creationId xmlns:a16="http://schemas.microsoft.com/office/drawing/2014/main" id="{89C0C8E6-D480-4D46-A3DB-D2EFEDF299B1}"/>
              </a:ext>
            </a:extLst>
          </p:cNvPr>
          <p:cNvSpPr txBox="1"/>
          <p:nvPr/>
        </p:nvSpPr>
        <p:spPr>
          <a:xfrm>
            <a:off x="153903" y="1967948"/>
            <a:ext cx="11673662" cy="5016758"/>
          </a:xfrm>
          <a:prstGeom prst="rect">
            <a:avLst/>
          </a:prstGeom>
          <a:noFill/>
        </p:spPr>
        <p:txBody>
          <a:bodyPr wrap="square" rtlCol="0">
            <a:spAutoFit/>
          </a:bodyPr>
          <a:lstStyle/>
          <a:p>
            <a:r>
              <a:rPr lang="en-US" sz="3600" dirty="0"/>
              <a:t>Learn the weights of a linear predictor for the maximum </a:t>
            </a:r>
          </a:p>
          <a:p>
            <a:r>
              <a:rPr lang="en-US" sz="3600" dirty="0"/>
              <a:t>daytime temperature (label) from the minimum daytime </a:t>
            </a:r>
          </a:p>
          <a:p>
            <a:r>
              <a:rPr lang="en-US" sz="3600" dirty="0"/>
              <a:t>temperature (feature) at some place in Finland. To achieve </a:t>
            </a:r>
          </a:p>
          <a:p>
            <a:r>
              <a:rPr lang="en-US" sz="3600" dirty="0"/>
              <a:t>this goal, use the datapoints in </a:t>
            </a:r>
          </a:p>
          <a:p>
            <a:endParaRPr lang="en-US" sz="3600" dirty="0"/>
          </a:p>
          <a:p>
            <a:endParaRPr lang="en-US" sz="2800" dirty="0"/>
          </a:p>
          <a:p>
            <a:r>
              <a:rPr lang="en-US" sz="2800" dirty="0"/>
              <a:t>https://</a:t>
            </a:r>
            <a:r>
              <a:rPr lang="en-US" sz="2800" dirty="0" err="1"/>
              <a:t>raw.githubusercontent.com</a:t>
            </a:r>
            <a:r>
              <a:rPr lang="en-US" sz="2800" dirty="0"/>
              <a:t>/</a:t>
            </a:r>
            <a:r>
              <a:rPr lang="en-US" sz="2800" dirty="0" err="1"/>
              <a:t>ieeespcasfinland</a:t>
            </a:r>
            <a:r>
              <a:rPr lang="en-US" sz="2800" dirty="0"/>
              <a:t>/</a:t>
            </a:r>
            <a:r>
              <a:rPr lang="en-US" sz="2800" dirty="0" err="1"/>
              <a:t>ieeespcasfinland.github.io</a:t>
            </a:r>
            <a:r>
              <a:rPr lang="en-US" sz="2800" dirty="0"/>
              <a:t>/main/</a:t>
            </a:r>
            <a:r>
              <a:rPr lang="en-US" sz="2800" dirty="0" err="1"/>
              <a:t>FMIData.csv</a:t>
            </a:r>
            <a:endParaRPr lang="en-US" sz="2800" dirty="0"/>
          </a:p>
          <a:p>
            <a:endParaRPr lang="en-US" sz="2800" dirty="0"/>
          </a:p>
          <a:p>
            <a:endParaRPr lang="en-US" sz="2800" dirty="0"/>
          </a:p>
        </p:txBody>
      </p:sp>
    </p:spTree>
    <p:extLst>
      <p:ext uri="{BB962C8B-B14F-4D97-AF65-F5344CB8AC3E}">
        <p14:creationId xmlns:p14="http://schemas.microsoft.com/office/powerpoint/2010/main" val="131429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31</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518336" y="2288288"/>
            <a:ext cx="11451991" cy="2831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t>store networked data and models using </a:t>
            </a:r>
            <a:r>
              <a:rPr lang="en-GB" sz="3200" dirty="0">
                <a:hlinkClick r:id="rId2"/>
              </a:rPr>
              <a:t>networkx.Graph</a:t>
            </a:r>
            <a:r>
              <a:rPr lang="en-GB" sz="3200" dirty="0"/>
              <a:t> object</a:t>
            </a:r>
          </a:p>
          <a:p>
            <a:pPr marL="285750" indent="-285750">
              <a:lnSpc>
                <a:spcPct val="150000"/>
              </a:lnSpc>
              <a:buFont typeface="Arial" panose="020B0604020202020204" pitchFamily="34" charset="0"/>
              <a:buChar char="•"/>
            </a:pPr>
            <a:r>
              <a:rPr lang="en-GB" sz="3200" dirty="0"/>
              <a:t>add local datasets and model parameters as node attributes</a:t>
            </a:r>
          </a:p>
          <a:p>
            <a:pPr marL="285750" indent="-285750">
              <a:buFont typeface="Arial" panose="020B0604020202020204" pitchFamily="34" charset="0"/>
              <a:buChar char="•"/>
            </a:pPr>
            <a:r>
              <a:rPr lang="en-GB" sz="3200" dirty="0"/>
              <a:t>combine GD with a network averaging algorithm to collaboratively linear hypothesis from a network of local datasets</a:t>
            </a:r>
          </a:p>
          <a:p>
            <a:endParaRPr lang="en-GB" dirty="0"/>
          </a:p>
        </p:txBody>
      </p:sp>
      <p:pic>
        <p:nvPicPr>
          <p:cNvPr id="6" name="Picture 5" descr="Logo, company name&#10;&#10;Description automatically generated">
            <a:extLst>
              <a:ext uri="{FF2B5EF4-FFF2-40B4-BE49-F238E27FC236}">
                <a16:creationId xmlns:a16="http://schemas.microsoft.com/office/drawing/2014/main" id="{513FBECA-A973-BA4E-B9AB-5FD3DD77E22E}"/>
              </a:ext>
            </a:extLst>
          </p:cNvPr>
          <p:cNvPicPr>
            <a:picLocks noChangeAspect="1"/>
          </p:cNvPicPr>
          <p:nvPr/>
        </p:nvPicPr>
        <p:blipFill>
          <a:blip r:embed="rId3"/>
          <a:stretch>
            <a:fillRect/>
          </a:stretch>
        </p:blipFill>
        <p:spPr>
          <a:xfrm>
            <a:off x="5763647" y="459488"/>
            <a:ext cx="5537200" cy="1828800"/>
          </a:xfrm>
          <a:prstGeom prst="rect">
            <a:avLst/>
          </a:prstGeom>
        </p:spPr>
      </p:pic>
    </p:spTree>
    <p:extLst>
      <p:ext uri="{BB962C8B-B14F-4D97-AF65-F5344CB8AC3E}">
        <p14:creationId xmlns:p14="http://schemas.microsoft.com/office/powerpoint/2010/main" val="4239478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Network of Weather Data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32</a:t>
            </a:fld>
            <a:endParaRPr lang="en-US" dirty="0"/>
          </a:p>
        </p:txBody>
      </p:sp>
      <p:pic>
        <p:nvPicPr>
          <p:cNvPr id="7" name="Picture 6" descr="Map&#10;&#10;Description automatically generated">
            <a:extLst>
              <a:ext uri="{FF2B5EF4-FFF2-40B4-BE49-F238E27FC236}">
                <a16:creationId xmlns:a16="http://schemas.microsoft.com/office/drawing/2014/main" id="{FF3B96D8-F830-8F4E-BB71-7C6677CF0898}"/>
              </a:ext>
            </a:extLst>
          </p:cNvPr>
          <p:cNvPicPr>
            <a:picLocks noChangeAspect="1"/>
          </p:cNvPicPr>
          <p:nvPr/>
        </p:nvPicPr>
        <p:blipFill rotWithShape="1">
          <a:blip r:embed="rId2"/>
          <a:srcRect l="8439" t="41230" r="40592" b="5325"/>
          <a:stretch/>
        </p:blipFill>
        <p:spPr>
          <a:xfrm>
            <a:off x="518336" y="1940766"/>
            <a:ext cx="4357508" cy="4165506"/>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A007643-4EDC-7843-B8E3-B0C59C2E047B}"/>
              </a:ext>
            </a:extLst>
          </p:cNvPr>
          <p:cNvPicPr>
            <a:picLocks noChangeAspect="1"/>
          </p:cNvPicPr>
          <p:nvPr/>
        </p:nvPicPr>
        <p:blipFill rotWithShape="1">
          <a:blip r:embed="rId3"/>
          <a:srcRect l="-293" t="45121" r="3163" b="14311"/>
          <a:stretch/>
        </p:blipFill>
        <p:spPr>
          <a:xfrm>
            <a:off x="4991677" y="2150390"/>
            <a:ext cx="6663392" cy="2557220"/>
          </a:xfrm>
          <a:prstGeom prst="rect">
            <a:avLst/>
          </a:prstGeom>
        </p:spPr>
      </p:pic>
    </p:spTree>
    <p:extLst>
      <p:ext uri="{BB962C8B-B14F-4D97-AF65-F5344CB8AC3E}">
        <p14:creationId xmlns:p14="http://schemas.microsoft.com/office/powerpoint/2010/main" val="133760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33</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915227" y="116822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546022" y="238155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1511300" y="44391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434601" y="1791705"/>
            <a:ext cx="1339105" cy="72284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171810" y="2959460"/>
            <a:ext cx="748424" cy="160169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533703" y="1659379"/>
            <a:ext cx="3810274" cy="707886"/>
          </a:xfrm>
          <a:prstGeom prst="rect">
            <a:avLst/>
          </a:prstGeom>
          <a:noFill/>
        </p:spPr>
        <p:txBody>
          <a:bodyPr wrap="none" rtlCol="0">
            <a:spAutoFit/>
          </a:bodyPr>
          <a:lstStyle/>
          <a:p>
            <a:r>
              <a:rPr lang="en-US" sz="4000" dirty="0"/>
              <a:t>weather station i </a:t>
            </a:r>
          </a:p>
        </p:txBody>
      </p:sp>
      <p:sp>
        <p:nvSpPr>
          <p:cNvPr id="27" name="TextBox 26">
            <a:extLst>
              <a:ext uri="{FF2B5EF4-FFF2-40B4-BE49-F238E27FC236}">
                <a16:creationId xmlns:a16="http://schemas.microsoft.com/office/drawing/2014/main" id="{BB4D6C77-B1A0-AA41-A302-2C756AFA515E}"/>
              </a:ext>
            </a:extLst>
          </p:cNvPr>
          <p:cNvSpPr txBox="1"/>
          <p:nvPr/>
        </p:nvSpPr>
        <p:spPr>
          <a:xfrm>
            <a:off x="2681340" y="3543860"/>
            <a:ext cx="1979453" cy="707886"/>
          </a:xfrm>
          <a:prstGeom prst="rect">
            <a:avLst/>
          </a:prstGeom>
          <a:noFill/>
        </p:spPr>
        <p:txBody>
          <a:bodyPr wrap="none" rtlCol="0">
            <a:spAutoFit/>
          </a:bodyPr>
          <a:lstStyle/>
          <a:p>
            <a:r>
              <a:rPr lang="en-US" sz="4000" dirty="0"/>
              <a:t>“similar"</a:t>
            </a:r>
          </a:p>
        </p:txBody>
      </p:sp>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3"/>
          <a:stretch>
            <a:fillRect/>
          </a:stretch>
        </p:blipFill>
        <p:spPr>
          <a:xfrm>
            <a:off x="1296227" y="2795317"/>
            <a:ext cx="976214" cy="633683"/>
          </a:xfrm>
          <a:prstGeom prst="rect">
            <a:avLst/>
          </a:prstGeom>
        </p:spPr>
      </p:pic>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17BBADA-CE6C-0E4F-92B0-56FD342368B6}"/>
                  </a:ext>
                </a:extLst>
              </p:cNvPr>
              <p:cNvSpPr txBox="1"/>
              <p:nvPr/>
            </p:nvSpPr>
            <p:spPr>
              <a:xfrm>
                <a:off x="915227" y="5428341"/>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915227" y="5428341"/>
                <a:ext cx="5646867" cy="1650003"/>
              </a:xfrm>
              <a:prstGeom prst="rect">
                <a:avLst/>
              </a:prstGeom>
              <a:blipFill>
                <a:blip r:embed="rId4"/>
                <a:stretch>
                  <a:fillRect l="-3820" t="-5344" r="-292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6830140" cy="1015663"/>
          </a:xfrm>
          <a:prstGeom prst="rect">
            <a:avLst/>
          </a:prstGeom>
          <a:noFill/>
        </p:spPr>
        <p:txBody>
          <a:bodyPr wrap="none" rtlCol="0">
            <a:spAutoFit/>
          </a:bodyPr>
          <a:lstStyle/>
          <a:p>
            <a:r>
              <a:rPr lang="en-GB" sz="6000" b="1" dirty="0"/>
              <a:t>The Empirical Graph.</a:t>
            </a:r>
          </a:p>
        </p:txBody>
      </p:sp>
      <p:sp>
        <p:nvSpPr>
          <p:cNvPr id="2" name="TextBox 1">
            <a:extLst>
              <a:ext uri="{FF2B5EF4-FFF2-40B4-BE49-F238E27FC236}">
                <a16:creationId xmlns:a16="http://schemas.microsoft.com/office/drawing/2014/main" id="{1F27E749-C71C-4843-ADD2-B3DB4D951767}"/>
              </a:ext>
            </a:extLst>
          </p:cNvPr>
          <p:cNvSpPr txBox="1"/>
          <p:nvPr/>
        </p:nvSpPr>
        <p:spPr>
          <a:xfrm>
            <a:off x="2386066" y="4595162"/>
            <a:ext cx="295274" cy="646331"/>
          </a:xfrm>
          <a:prstGeom prst="rect">
            <a:avLst/>
          </a:prstGeom>
          <a:noFill/>
        </p:spPr>
        <p:txBody>
          <a:bodyPr wrap="none" rtlCol="0">
            <a:spAutoFit/>
          </a:bodyPr>
          <a:lstStyle/>
          <a:p>
            <a:r>
              <a:rPr lang="en-GB" sz="3600" dirty="0"/>
              <a:t>j</a:t>
            </a:r>
          </a:p>
        </p:txBody>
      </p:sp>
      <p:pic>
        <p:nvPicPr>
          <p:cNvPr id="19" name="Picture 18">
            <a:extLst>
              <a:ext uri="{FF2B5EF4-FFF2-40B4-BE49-F238E27FC236}">
                <a16:creationId xmlns:a16="http://schemas.microsoft.com/office/drawing/2014/main" id="{F2EF4F51-8382-644D-A590-E9BDF279BEDD}"/>
              </a:ext>
            </a:extLst>
          </p:cNvPr>
          <p:cNvPicPr>
            <a:picLocks noChangeAspect="1"/>
          </p:cNvPicPr>
          <p:nvPr/>
        </p:nvPicPr>
        <p:blipFill>
          <a:blip r:embed="rId5"/>
          <a:stretch>
            <a:fillRect/>
          </a:stretch>
        </p:blipFill>
        <p:spPr>
          <a:xfrm>
            <a:off x="4037687" y="2562137"/>
            <a:ext cx="7726388" cy="866863"/>
          </a:xfrm>
          <a:prstGeom prst="rect">
            <a:avLst/>
          </a:prstGeom>
        </p:spPr>
      </p:pic>
      <p:pic>
        <p:nvPicPr>
          <p:cNvPr id="21" name="Picture 20">
            <a:extLst>
              <a:ext uri="{FF2B5EF4-FFF2-40B4-BE49-F238E27FC236}">
                <a16:creationId xmlns:a16="http://schemas.microsoft.com/office/drawing/2014/main" id="{F949BB41-2F62-4841-AC08-FB147A0EB833}"/>
              </a:ext>
            </a:extLst>
          </p:cNvPr>
          <p:cNvPicPr>
            <a:picLocks noChangeAspect="1"/>
          </p:cNvPicPr>
          <p:nvPr/>
        </p:nvPicPr>
        <p:blipFill>
          <a:blip r:embed="rId6"/>
          <a:stretch>
            <a:fillRect/>
          </a:stretch>
        </p:blipFill>
        <p:spPr>
          <a:xfrm>
            <a:off x="4313610" y="4627865"/>
            <a:ext cx="6103194" cy="466911"/>
          </a:xfrm>
          <a:prstGeom prst="rect">
            <a:avLst/>
          </a:prstGeom>
        </p:spPr>
      </p:pic>
    </p:spTree>
    <p:extLst>
      <p:ext uri="{BB962C8B-B14F-4D97-AF65-F5344CB8AC3E}">
        <p14:creationId xmlns:p14="http://schemas.microsoft.com/office/powerpoint/2010/main" val="84986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34</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009809" cy="1015663"/>
          </a:xfrm>
          <a:prstGeom prst="rect">
            <a:avLst/>
          </a:prstGeom>
          <a:noFill/>
        </p:spPr>
        <p:txBody>
          <a:bodyPr wrap="none" rtlCol="0">
            <a:spAutoFit/>
          </a:bodyPr>
          <a:lstStyle/>
          <a:p>
            <a:r>
              <a:rPr lang="en-GB" sz="6000" b="1" dirty="0"/>
              <a:t>Attaching Local Datasets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031653" y="3778034"/>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108524" y="2223361"/>
            <a:ext cx="9395788" cy="683330"/>
          </a:xfrm>
          <a:prstGeom prst="rect">
            <a:avLst/>
          </a:prstGeom>
        </p:spPr>
      </p:pic>
    </p:spTree>
    <p:extLst>
      <p:ext uri="{BB962C8B-B14F-4D97-AF65-F5344CB8AC3E}">
        <p14:creationId xmlns:p14="http://schemas.microsoft.com/office/powerpoint/2010/main" val="240436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35</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2473992" cy="1015663"/>
          </a:xfrm>
          <a:prstGeom prst="rect">
            <a:avLst/>
          </a:prstGeom>
          <a:noFill/>
        </p:spPr>
        <p:txBody>
          <a:bodyPr wrap="none" rtlCol="0">
            <a:spAutoFit/>
          </a:bodyPr>
          <a:lstStyle/>
          <a:p>
            <a:r>
              <a:rPr lang="en-GB" sz="6000" b="1" dirty="0"/>
              <a:t>Attaching Local Linear Model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398106" y="2062810"/>
            <a:ext cx="9395788" cy="683330"/>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718643" y="3139175"/>
            <a:ext cx="7158657" cy="473975"/>
          </a:xfrm>
          <a:prstGeom prst="rect">
            <a:avLst/>
          </a:prstGeom>
        </p:spPr>
      </p:pic>
    </p:spTree>
    <p:extLst>
      <p:ext uri="{BB962C8B-B14F-4D97-AF65-F5344CB8AC3E}">
        <p14:creationId xmlns:p14="http://schemas.microsoft.com/office/powerpoint/2010/main" val="206385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083947" cy="5295900"/>
          </a:xfrm>
        </p:spPr>
        <p:txBody>
          <a:bodyPr>
            <a:normAutofit/>
          </a:bodyPr>
          <a:lstStyle/>
          <a:p>
            <a:pPr>
              <a:lnSpc>
                <a:spcPct val="100000"/>
              </a:lnSpc>
            </a:pPr>
            <a:r>
              <a:rPr lang="en-US" sz="6000" b="1" dirty="0">
                <a:cs typeface="Arial" panose="020B0604020202020204" pitchFamily="34" charset="0"/>
              </a:rPr>
              <a:t>Networked Federated Learning</a:t>
            </a:r>
            <a:br>
              <a:rPr lang="en-US" sz="6000" b="1" dirty="0">
                <a:cs typeface="Arial" panose="020B0604020202020204" pitchFamily="34" charset="0"/>
              </a:rPr>
            </a:br>
            <a:br>
              <a:rPr lang="en-US" sz="5400" dirty="0">
                <a:cs typeface="Arial" panose="020B0604020202020204" pitchFamily="34" charset="0"/>
              </a:rPr>
            </a:br>
            <a:r>
              <a:rPr lang="en-US" b="1" dirty="0">
                <a:latin typeface="+mn-lt"/>
                <a:cs typeface="Arial" panose="020B0604020202020204" pitchFamily="34" charset="0"/>
              </a:rPr>
              <a:t>In a nutshell: </a:t>
            </a:r>
            <a:br>
              <a:rPr lang="en-US" dirty="0">
                <a:latin typeface="+mn-lt"/>
                <a:cs typeface="Arial" panose="020B0604020202020204" pitchFamily="34" charset="0"/>
              </a:rPr>
            </a:br>
            <a:r>
              <a:rPr lang="en-US" dirty="0">
                <a:latin typeface="+mn-lt"/>
                <a:cs typeface="Arial" panose="020B0604020202020204" pitchFamily="34" charset="0"/>
              </a:rPr>
              <a:t>organize data, models and computation for machine learning as networks.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36</a:t>
            </a:fld>
            <a:endParaRPr lang="en-US" dirty="0"/>
          </a:p>
        </p:txBody>
      </p:sp>
    </p:spTree>
    <p:extLst>
      <p:ext uri="{BB962C8B-B14F-4D97-AF65-F5344CB8AC3E}">
        <p14:creationId xmlns:p14="http://schemas.microsoft.com/office/powerpoint/2010/main" val="2216481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37</a:t>
            </a:fld>
            <a:endParaRPr lang="en-US" dirty="0"/>
          </a:p>
        </p:txBody>
      </p:sp>
      <p:sp>
        <p:nvSpPr>
          <p:cNvPr id="6" name="Oval 5">
            <a:extLst>
              <a:ext uri="{FF2B5EF4-FFF2-40B4-BE49-F238E27FC236}">
                <a16:creationId xmlns:a16="http://schemas.microsoft.com/office/drawing/2014/main" id="{C87AD6AB-B2D0-D249-97D4-C5B3A12E42CB}"/>
              </a:ext>
            </a:extLst>
          </p:cNvPr>
          <p:cNvSpPr/>
          <p:nvPr/>
        </p:nvSpPr>
        <p:spPr>
          <a:xfrm>
            <a:off x="438150" y="533400"/>
            <a:ext cx="10915650" cy="603885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8E1162A-A89A-2F43-A93B-29FA0AF6DE41}"/>
              </a:ext>
            </a:extLst>
          </p:cNvPr>
          <p:cNvSpPr txBox="1"/>
          <p:nvPr/>
        </p:nvSpPr>
        <p:spPr>
          <a:xfrm>
            <a:off x="3943357" y="5735776"/>
            <a:ext cx="3905236" cy="707886"/>
          </a:xfrm>
          <a:prstGeom prst="rect">
            <a:avLst/>
          </a:prstGeom>
          <a:noFill/>
        </p:spPr>
        <p:txBody>
          <a:bodyPr wrap="none" rtlCol="0">
            <a:spAutoFit/>
          </a:bodyPr>
          <a:lstStyle/>
          <a:p>
            <a:r>
              <a:rPr lang="en-GB" sz="4000" dirty="0"/>
              <a:t>Machine Learning</a:t>
            </a:r>
          </a:p>
        </p:txBody>
      </p:sp>
      <p:sp>
        <p:nvSpPr>
          <p:cNvPr id="8" name="Oval 7">
            <a:extLst>
              <a:ext uri="{FF2B5EF4-FFF2-40B4-BE49-F238E27FC236}">
                <a16:creationId xmlns:a16="http://schemas.microsoft.com/office/drawing/2014/main" id="{78741719-3193-9541-AB90-DE01534C7568}"/>
              </a:ext>
            </a:extLst>
          </p:cNvPr>
          <p:cNvSpPr/>
          <p:nvPr/>
        </p:nvSpPr>
        <p:spPr>
          <a:xfrm>
            <a:off x="1143000" y="1295400"/>
            <a:ext cx="8915400" cy="4440376"/>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DAB3589-C56C-5549-A3DD-8E7C62940458}"/>
              </a:ext>
            </a:extLst>
          </p:cNvPr>
          <p:cNvSpPr txBox="1"/>
          <p:nvPr/>
        </p:nvSpPr>
        <p:spPr>
          <a:xfrm>
            <a:off x="3647828" y="4761259"/>
            <a:ext cx="4200765" cy="707886"/>
          </a:xfrm>
          <a:prstGeom prst="rect">
            <a:avLst/>
          </a:prstGeom>
          <a:noFill/>
        </p:spPr>
        <p:txBody>
          <a:bodyPr wrap="none" rtlCol="0">
            <a:spAutoFit/>
          </a:bodyPr>
          <a:lstStyle/>
          <a:p>
            <a:r>
              <a:rPr lang="en-GB" sz="4000" dirty="0"/>
              <a:t>Federated Learning</a:t>
            </a:r>
          </a:p>
        </p:txBody>
      </p:sp>
      <p:sp>
        <p:nvSpPr>
          <p:cNvPr id="10" name="Oval 9">
            <a:extLst>
              <a:ext uri="{FF2B5EF4-FFF2-40B4-BE49-F238E27FC236}">
                <a16:creationId xmlns:a16="http://schemas.microsoft.com/office/drawing/2014/main" id="{67408000-F412-5A41-B37B-815ED90FC494}"/>
              </a:ext>
            </a:extLst>
          </p:cNvPr>
          <p:cNvSpPr/>
          <p:nvPr/>
        </p:nvSpPr>
        <p:spPr>
          <a:xfrm>
            <a:off x="2133600" y="2905988"/>
            <a:ext cx="6877050" cy="154498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A99A70F-6A9E-4246-A37B-5B7981E0B07E}"/>
              </a:ext>
            </a:extLst>
          </p:cNvPr>
          <p:cNvSpPr txBox="1"/>
          <p:nvPr/>
        </p:nvSpPr>
        <p:spPr>
          <a:xfrm>
            <a:off x="2386144" y="3318430"/>
            <a:ext cx="6624506" cy="707886"/>
          </a:xfrm>
          <a:prstGeom prst="rect">
            <a:avLst/>
          </a:prstGeom>
          <a:noFill/>
        </p:spPr>
        <p:txBody>
          <a:bodyPr wrap="none" rtlCol="0">
            <a:spAutoFit/>
          </a:bodyPr>
          <a:lstStyle/>
          <a:p>
            <a:r>
              <a:rPr lang="en-GB" sz="4000" dirty="0"/>
              <a:t>Networked Federated Learning</a:t>
            </a:r>
          </a:p>
        </p:txBody>
      </p:sp>
    </p:spTree>
    <p:extLst>
      <p:ext uri="{BB962C8B-B14F-4D97-AF65-F5344CB8AC3E}">
        <p14:creationId xmlns:p14="http://schemas.microsoft.com/office/powerpoint/2010/main" val="1273946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Networked Federated Learning</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38</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spTree>
    <p:extLst>
      <p:ext uri="{BB962C8B-B14F-4D97-AF65-F5344CB8AC3E}">
        <p14:creationId xmlns:p14="http://schemas.microsoft.com/office/powerpoint/2010/main" val="71486891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958" y="1914146"/>
            <a:ext cx="8304083" cy="1739680"/>
          </a:xfrm>
        </p:spPr>
        <p:txBody>
          <a:bodyPr>
            <a:normAutofit/>
          </a:bodyPr>
          <a:lstStyle/>
          <a:p>
            <a:r>
              <a:rPr lang="en-US" sz="8800" b="1" dirty="0">
                <a:latin typeface="+mn-lt"/>
              </a:rPr>
              <a:t>Networked Data</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39</a:t>
            </a:fld>
            <a:endParaRPr lang="en-FI"/>
          </a:p>
        </p:txBody>
      </p:sp>
      <p:pic>
        <p:nvPicPr>
          <p:cNvPr id="5" name="Picture 4" descr="Shape&#10;&#10;Description automatically generated with medium confidence">
            <a:extLst>
              <a:ext uri="{FF2B5EF4-FFF2-40B4-BE49-F238E27FC236}">
                <a16:creationId xmlns:a16="http://schemas.microsoft.com/office/drawing/2014/main" id="{9C4ADC25-0B22-A74E-85A0-DD8EC28279E3}"/>
              </a:ext>
            </a:extLst>
          </p:cNvPr>
          <p:cNvPicPr>
            <a:picLocks noChangeAspect="1"/>
          </p:cNvPicPr>
          <p:nvPr/>
        </p:nvPicPr>
        <p:blipFill>
          <a:blip r:embed="rId3"/>
          <a:stretch>
            <a:fillRect/>
          </a:stretch>
        </p:blipFill>
        <p:spPr>
          <a:xfrm>
            <a:off x="6535008" y="3830840"/>
            <a:ext cx="2743200" cy="2348495"/>
          </a:xfrm>
          <a:prstGeom prst="rect">
            <a:avLst/>
          </a:prstGeom>
        </p:spPr>
      </p:pic>
    </p:spTree>
    <p:extLst>
      <p:ext uri="{BB962C8B-B14F-4D97-AF65-F5344CB8AC3E}">
        <p14:creationId xmlns:p14="http://schemas.microsoft.com/office/powerpoint/2010/main" val="374597954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Weather Stations.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40</a:t>
            </a:fld>
            <a:endParaRPr lang="en-FI"/>
          </a:p>
        </p:txBody>
      </p:sp>
      <p:pic>
        <p:nvPicPr>
          <p:cNvPr id="5" name="Picture 4" descr="Icon&#10;&#10;Description automatically generated with medium confidence">
            <a:extLst>
              <a:ext uri="{FF2B5EF4-FFF2-40B4-BE49-F238E27FC236}">
                <a16:creationId xmlns:a16="http://schemas.microsoft.com/office/drawing/2014/main" id="{036A6D1D-D657-9E48-8407-E4213F40833F}"/>
              </a:ext>
            </a:extLst>
          </p:cNvPr>
          <p:cNvPicPr>
            <a:picLocks noChangeAspect="1"/>
          </p:cNvPicPr>
          <p:nvPr/>
        </p:nvPicPr>
        <p:blipFill>
          <a:blip r:embed="rId2"/>
          <a:stretch>
            <a:fillRect/>
          </a:stretch>
        </p:blipFill>
        <p:spPr>
          <a:xfrm>
            <a:off x="2133600" y="1313886"/>
            <a:ext cx="6477000" cy="5407589"/>
          </a:xfrm>
          <a:prstGeom prst="rect">
            <a:avLst/>
          </a:prstGeom>
        </p:spPr>
      </p:pic>
      <p:pic>
        <p:nvPicPr>
          <p:cNvPr id="16"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397BE6AF-BF94-0044-80D6-302B890477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10600" y="1889809"/>
            <a:ext cx="2552944" cy="2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080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500574" cy="1015663"/>
          </a:xfrm>
          <a:prstGeom prst="rect">
            <a:avLst/>
          </a:prstGeom>
          <a:noFill/>
        </p:spPr>
        <p:txBody>
          <a:bodyPr wrap="none" rtlCol="0">
            <a:spAutoFit/>
          </a:bodyPr>
          <a:lstStyle/>
          <a:p>
            <a:r>
              <a:rPr lang="en-US" sz="6000" b="1" dirty="0"/>
              <a:t>ImageNet.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41</a:t>
            </a:fld>
            <a:endParaRPr lang="en-US"/>
          </a:p>
        </p:txBody>
      </p:sp>
      <p:sp>
        <p:nvSpPr>
          <p:cNvPr id="5" name="TextBox 4">
            <a:extLst>
              <a:ext uri="{FF2B5EF4-FFF2-40B4-BE49-F238E27FC236}">
                <a16:creationId xmlns:a16="http://schemas.microsoft.com/office/drawing/2014/main" id="{97246B08-3ED7-D741-A070-3CB299FC508C}"/>
              </a:ext>
            </a:extLst>
          </p:cNvPr>
          <p:cNvSpPr txBox="1"/>
          <p:nvPr/>
        </p:nvSpPr>
        <p:spPr>
          <a:xfrm>
            <a:off x="514351" y="2019300"/>
            <a:ext cx="11144250" cy="2554545"/>
          </a:xfrm>
          <a:prstGeom prst="rect">
            <a:avLst/>
          </a:prstGeom>
          <a:noFill/>
        </p:spPr>
        <p:txBody>
          <a:bodyPr wrap="square" rtlCol="0">
            <a:spAutoFit/>
          </a:bodyPr>
          <a:lstStyle/>
          <a:p>
            <a:r>
              <a:rPr lang="en-US" sz="4000" dirty="0"/>
              <a:t>“…I</a:t>
            </a:r>
            <a:r>
              <a:rPr lang="en-GB" sz="4000" dirty="0" err="1"/>
              <a:t>mageNet</a:t>
            </a:r>
            <a:r>
              <a:rPr lang="en-GB" sz="4000" dirty="0"/>
              <a:t> is an image database organized according to the </a:t>
            </a:r>
            <a:r>
              <a:rPr lang="en-GB" sz="4000" dirty="0">
                <a:hlinkClick r:id="rId3"/>
              </a:rPr>
              <a:t>WordNet</a:t>
            </a:r>
            <a:r>
              <a:rPr lang="en-GB" sz="4000" dirty="0"/>
              <a:t> hierarchy (currently only the nouns), in </a:t>
            </a:r>
            <a:r>
              <a:rPr lang="en-GB" sz="4000" dirty="0">
                <a:solidFill>
                  <a:srgbClr val="FF0000"/>
                </a:solidFill>
              </a:rPr>
              <a:t>which each node</a:t>
            </a:r>
            <a:r>
              <a:rPr lang="en-GB" sz="4000" dirty="0"/>
              <a:t> of the hierarchy is depicted by </a:t>
            </a:r>
            <a:r>
              <a:rPr lang="en-GB" sz="4000" dirty="0">
                <a:solidFill>
                  <a:srgbClr val="FF0000"/>
                </a:solidFill>
              </a:rPr>
              <a:t>hundreds and thousands of images</a:t>
            </a:r>
            <a:r>
              <a:rPr lang="en-GB" sz="4000" dirty="0"/>
              <a:t>…”</a:t>
            </a:r>
            <a:endParaRPr lang="en-US" sz="4000" dirty="0"/>
          </a:p>
        </p:txBody>
      </p:sp>
      <p:sp>
        <p:nvSpPr>
          <p:cNvPr id="6" name="Rectangle 5">
            <a:extLst>
              <a:ext uri="{FF2B5EF4-FFF2-40B4-BE49-F238E27FC236}">
                <a16:creationId xmlns:a16="http://schemas.microsoft.com/office/drawing/2014/main" id="{56F11CC5-18B5-B64D-AF8D-D267246B8D5D}"/>
              </a:ext>
            </a:extLst>
          </p:cNvPr>
          <p:cNvSpPr/>
          <p:nvPr/>
        </p:nvSpPr>
        <p:spPr>
          <a:xfrm>
            <a:off x="686338" y="5300910"/>
            <a:ext cx="3990003" cy="584775"/>
          </a:xfrm>
          <a:prstGeom prst="rect">
            <a:avLst/>
          </a:prstGeom>
        </p:spPr>
        <p:txBody>
          <a:bodyPr wrap="none">
            <a:spAutoFit/>
          </a:bodyPr>
          <a:lstStyle/>
          <a:p>
            <a:r>
              <a:rPr lang="en-US" sz="3200" dirty="0"/>
              <a:t>https://image-</a:t>
            </a:r>
            <a:r>
              <a:rPr lang="en-US" sz="3200" dirty="0" err="1"/>
              <a:t>net.org</a:t>
            </a:r>
            <a:r>
              <a:rPr lang="en-US" sz="3200" dirty="0"/>
              <a:t>/</a:t>
            </a:r>
          </a:p>
        </p:txBody>
      </p:sp>
    </p:spTree>
    <p:extLst>
      <p:ext uri="{BB962C8B-B14F-4D97-AF65-F5344CB8AC3E}">
        <p14:creationId xmlns:p14="http://schemas.microsoft.com/office/powerpoint/2010/main" val="1618840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304303" cy="1015663"/>
          </a:xfrm>
          <a:prstGeom prst="rect">
            <a:avLst/>
          </a:prstGeom>
          <a:noFill/>
        </p:spPr>
        <p:txBody>
          <a:bodyPr wrap="none" rtlCol="0">
            <a:spAutoFit/>
          </a:bodyPr>
          <a:lstStyle/>
          <a:p>
            <a:r>
              <a:rPr lang="en-US" sz="6000" b="1" dirty="0"/>
              <a:t>WordNet.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42</a:t>
            </a:fld>
            <a:endParaRPr lang="en-US"/>
          </a:p>
        </p:txBody>
      </p:sp>
      <p:sp>
        <p:nvSpPr>
          <p:cNvPr id="6" name="Rectangle 5">
            <a:extLst>
              <a:ext uri="{FF2B5EF4-FFF2-40B4-BE49-F238E27FC236}">
                <a16:creationId xmlns:a16="http://schemas.microsoft.com/office/drawing/2014/main" id="{56F11CC5-18B5-B64D-AF8D-D267246B8D5D}"/>
              </a:ext>
            </a:extLst>
          </p:cNvPr>
          <p:cNvSpPr/>
          <p:nvPr/>
        </p:nvSpPr>
        <p:spPr>
          <a:xfrm>
            <a:off x="596353" y="5921534"/>
            <a:ext cx="6818020" cy="707886"/>
          </a:xfrm>
          <a:prstGeom prst="rect">
            <a:avLst/>
          </a:prstGeom>
        </p:spPr>
        <p:txBody>
          <a:bodyPr wrap="none">
            <a:spAutoFit/>
          </a:bodyPr>
          <a:lstStyle/>
          <a:p>
            <a:r>
              <a:rPr lang="en-US" sz="4000" dirty="0"/>
              <a:t>https://</a:t>
            </a:r>
            <a:r>
              <a:rPr lang="en-US" sz="4000" dirty="0" err="1"/>
              <a:t>wordnet.princeton.edu</a:t>
            </a:r>
            <a:r>
              <a:rPr lang="en-US" sz="4000" dirty="0"/>
              <a:t>/</a:t>
            </a:r>
          </a:p>
        </p:txBody>
      </p:sp>
      <p:sp>
        <p:nvSpPr>
          <p:cNvPr id="7" name="TextBox 6">
            <a:extLst>
              <a:ext uri="{FF2B5EF4-FFF2-40B4-BE49-F238E27FC236}">
                <a16:creationId xmlns:a16="http://schemas.microsoft.com/office/drawing/2014/main" id="{830022B9-A061-C241-A6AA-8010DC116BB5}"/>
              </a:ext>
            </a:extLst>
          </p:cNvPr>
          <p:cNvSpPr txBox="1"/>
          <p:nvPr/>
        </p:nvSpPr>
        <p:spPr>
          <a:xfrm>
            <a:off x="462187" y="1761480"/>
            <a:ext cx="11329763" cy="3170099"/>
          </a:xfrm>
          <a:prstGeom prst="rect">
            <a:avLst/>
          </a:prstGeom>
          <a:noFill/>
        </p:spPr>
        <p:txBody>
          <a:bodyPr wrap="square" rtlCol="0">
            <a:spAutoFit/>
          </a:bodyPr>
          <a:lstStyle/>
          <a:p>
            <a:r>
              <a:rPr lang="en-GB" sz="4000" dirty="0"/>
              <a:t>“…Nouns, verbs, adjectives and adverbs are grouped into sets of cognitive synonyms (</a:t>
            </a:r>
            <a:r>
              <a:rPr lang="en-GB" sz="4000" dirty="0" err="1"/>
              <a:t>synsets</a:t>
            </a:r>
            <a:r>
              <a:rPr lang="en-GB" sz="4000" dirty="0"/>
              <a:t>), each expressing a distinct concept… The resulting </a:t>
            </a:r>
            <a:r>
              <a:rPr lang="en-GB" sz="4000" dirty="0">
                <a:solidFill>
                  <a:srgbClr val="FF0000"/>
                </a:solidFill>
              </a:rPr>
              <a:t>network of meaningfully related words</a:t>
            </a:r>
            <a:r>
              <a:rPr lang="en-GB" sz="4000" dirty="0"/>
              <a:t> and concepts can be navigated…..”</a:t>
            </a:r>
          </a:p>
        </p:txBody>
      </p:sp>
    </p:spTree>
    <p:extLst>
      <p:ext uri="{BB962C8B-B14F-4D97-AF65-F5344CB8AC3E}">
        <p14:creationId xmlns:p14="http://schemas.microsoft.com/office/powerpoint/2010/main" val="2085661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951129" cy="923330"/>
          </a:xfrm>
          <a:prstGeom prst="rect">
            <a:avLst/>
          </a:prstGeom>
          <a:noFill/>
        </p:spPr>
        <p:txBody>
          <a:bodyPr wrap="none" rtlCol="0">
            <a:spAutoFit/>
          </a:bodyPr>
          <a:lstStyle/>
          <a:p>
            <a:r>
              <a:rPr lang="en-US" sz="5400" b="1" dirty="0"/>
              <a:t>Wikidata.</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43</a:t>
            </a:fld>
            <a:endParaRPr lang="en-US"/>
          </a:p>
        </p:txBody>
      </p:sp>
      <p:pic>
        <p:nvPicPr>
          <p:cNvPr id="6" name="Picture 5" descr="A picture containing diagram&#10;&#10;Description automatically generated">
            <a:extLst>
              <a:ext uri="{FF2B5EF4-FFF2-40B4-BE49-F238E27FC236}">
                <a16:creationId xmlns:a16="http://schemas.microsoft.com/office/drawing/2014/main" id="{E1306146-C518-D64E-B6F4-4C246FFE8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5" y="1351631"/>
            <a:ext cx="11731710" cy="3633377"/>
          </a:xfrm>
          <a:prstGeom prst="rect">
            <a:avLst/>
          </a:prstGeom>
        </p:spPr>
      </p:pic>
      <p:sp>
        <p:nvSpPr>
          <p:cNvPr id="9" name="Rectangle 8">
            <a:extLst>
              <a:ext uri="{FF2B5EF4-FFF2-40B4-BE49-F238E27FC236}">
                <a16:creationId xmlns:a16="http://schemas.microsoft.com/office/drawing/2014/main" id="{22362E5D-7CE6-E441-8800-B89921C78BE2}"/>
              </a:ext>
            </a:extLst>
          </p:cNvPr>
          <p:cNvSpPr/>
          <p:nvPr/>
        </p:nvSpPr>
        <p:spPr>
          <a:xfrm>
            <a:off x="193514" y="5446270"/>
            <a:ext cx="11090024" cy="707886"/>
          </a:xfrm>
          <a:prstGeom prst="rect">
            <a:avLst/>
          </a:prstGeom>
        </p:spPr>
        <p:txBody>
          <a:bodyPr wrap="none">
            <a:spAutoFit/>
          </a:bodyPr>
          <a:lstStyle/>
          <a:p>
            <a:r>
              <a:rPr lang="en-US" sz="4000" dirty="0"/>
              <a:t>https://</a:t>
            </a:r>
            <a:r>
              <a:rPr lang="en-US" sz="4000" dirty="0" err="1"/>
              <a:t>www.wikidata.org</a:t>
            </a:r>
            <a:r>
              <a:rPr lang="en-US" sz="4000" dirty="0"/>
              <a:t>/wiki/</a:t>
            </a:r>
            <a:r>
              <a:rPr lang="en-US" sz="4000" dirty="0" err="1"/>
              <a:t>Wikidata:Main_Page</a:t>
            </a:r>
            <a:endParaRPr lang="en-US" sz="4000" dirty="0"/>
          </a:p>
        </p:txBody>
      </p:sp>
    </p:spTree>
    <p:extLst>
      <p:ext uri="{BB962C8B-B14F-4D97-AF65-F5344CB8AC3E}">
        <p14:creationId xmlns:p14="http://schemas.microsoft.com/office/powerpoint/2010/main" val="1042957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839239" cy="923330"/>
          </a:xfrm>
          <a:prstGeom prst="rect">
            <a:avLst/>
          </a:prstGeom>
          <a:noFill/>
        </p:spPr>
        <p:txBody>
          <a:bodyPr wrap="none" rtlCol="0">
            <a:spAutoFit/>
          </a:bodyPr>
          <a:lstStyle/>
          <a:p>
            <a:r>
              <a:rPr lang="en-US" sz="5400" b="1" dirty="0"/>
              <a:t>Diseases.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44</a:t>
            </a:fld>
            <a:endParaRPr lang="en-US"/>
          </a:p>
        </p:txBody>
      </p:sp>
      <p:pic>
        <p:nvPicPr>
          <p:cNvPr id="2050" name="Picture 2">
            <a:extLst>
              <a:ext uri="{FF2B5EF4-FFF2-40B4-BE49-F238E27FC236}">
                <a16:creationId xmlns:a16="http://schemas.microsoft.com/office/drawing/2014/main" id="{4152D0D2-307F-A346-AB7B-076383E37D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8325" y="143851"/>
            <a:ext cx="5705475" cy="5123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2B152-9549-6F40-BAE4-4F8ABCCC7BF5}"/>
              </a:ext>
            </a:extLst>
          </p:cNvPr>
          <p:cNvSpPr txBox="1"/>
          <p:nvPr/>
        </p:nvSpPr>
        <p:spPr>
          <a:xfrm>
            <a:off x="116008" y="4963321"/>
            <a:ext cx="10369762" cy="1569660"/>
          </a:xfrm>
          <a:prstGeom prst="rect">
            <a:avLst/>
          </a:prstGeom>
          <a:noFill/>
        </p:spPr>
        <p:txBody>
          <a:bodyPr wrap="none" rtlCol="0">
            <a:spAutoFit/>
          </a:bodyPr>
          <a:lstStyle/>
          <a:p>
            <a:r>
              <a:rPr lang="en-US" sz="2400" dirty="0"/>
              <a:t>Liu, Jiaqi &amp; Ma, James &amp; Wang, </a:t>
            </a:r>
            <a:r>
              <a:rPr lang="en-US" sz="2400" dirty="0" err="1"/>
              <a:t>Jiaojiao</a:t>
            </a:r>
            <a:r>
              <a:rPr lang="en-US" sz="2400" dirty="0"/>
              <a:t> &amp; Zeng, </a:t>
            </a:r>
          </a:p>
          <a:p>
            <a:r>
              <a:rPr lang="en-US" sz="2400" dirty="0"/>
              <a:t>Daniel </a:t>
            </a:r>
            <a:r>
              <a:rPr lang="en-US" sz="2400" dirty="0" err="1"/>
              <a:t>Dajun</a:t>
            </a:r>
            <a:r>
              <a:rPr lang="en-US" sz="2400" dirty="0"/>
              <a:t> &amp; Song, Hongbin &amp; Wang, </a:t>
            </a:r>
            <a:r>
              <a:rPr lang="en-US" sz="2400" dirty="0" err="1"/>
              <a:t>Ligui</a:t>
            </a:r>
            <a:r>
              <a:rPr lang="en-US" sz="2400" dirty="0"/>
              <a:t> &amp; Cao, Zhidong. (2016). </a:t>
            </a:r>
          </a:p>
          <a:p>
            <a:r>
              <a:rPr lang="en-US" sz="2400" dirty="0"/>
              <a:t>Comorbidity Analysis According to Sex and Age in Hypertension Patients in China. </a:t>
            </a:r>
          </a:p>
          <a:p>
            <a:r>
              <a:rPr lang="en-US" sz="2400" dirty="0"/>
              <a:t>International Journal of Medical Sciences. 13. 99-107. 10.7150/ijms.13456.</a:t>
            </a:r>
          </a:p>
        </p:txBody>
      </p:sp>
    </p:spTree>
    <p:extLst>
      <p:ext uri="{BB962C8B-B14F-4D97-AF65-F5344CB8AC3E}">
        <p14:creationId xmlns:p14="http://schemas.microsoft.com/office/powerpoint/2010/main" val="421725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1777859" cy="923330"/>
          </a:xfrm>
          <a:prstGeom prst="rect">
            <a:avLst/>
          </a:prstGeom>
          <a:noFill/>
        </p:spPr>
        <p:txBody>
          <a:bodyPr wrap="none" rtlCol="0">
            <a:spAutoFit/>
          </a:bodyPr>
          <a:lstStyle/>
          <a:p>
            <a:r>
              <a:rPr lang="en-US" sz="5400" b="1" dirty="0"/>
              <a:t>WSN.</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45</a:t>
            </a:fld>
            <a:endParaRPr lang="en-US"/>
          </a:p>
        </p:txBody>
      </p:sp>
      <p:pic>
        <p:nvPicPr>
          <p:cNvPr id="9" name="Graphic 8" descr="Wireless router outline">
            <a:extLst>
              <a:ext uri="{FF2B5EF4-FFF2-40B4-BE49-F238E27FC236}">
                <a16:creationId xmlns:a16="http://schemas.microsoft.com/office/drawing/2014/main" id="{7C1A901A-7686-5E4A-BFAF-2A4BAC784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376" y="4161196"/>
            <a:ext cx="1777858" cy="1777858"/>
          </a:xfrm>
          <a:prstGeom prst="rect">
            <a:avLst/>
          </a:prstGeom>
        </p:spPr>
      </p:pic>
      <p:pic>
        <p:nvPicPr>
          <p:cNvPr id="15" name="Graphic 14" descr="Wireless router outline">
            <a:extLst>
              <a:ext uri="{FF2B5EF4-FFF2-40B4-BE49-F238E27FC236}">
                <a16:creationId xmlns:a16="http://schemas.microsoft.com/office/drawing/2014/main" id="{6D18AE3B-E419-1346-93E1-0AE5C4E90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252" y="1263453"/>
            <a:ext cx="1777858" cy="1777858"/>
          </a:xfrm>
          <a:prstGeom prst="rect">
            <a:avLst/>
          </a:prstGeom>
        </p:spPr>
      </p:pic>
      <p:pic>
        <p:nvPicPr>
          <p:cNvPr id="16" name="Graphic 15" descr="Wireless router outline">
            <a:extLst>
              <a:ext uri="{FF2B5EF4-FFF2-40B4-BE49-F238E27FC236}">
                <a16:creationId xmlns:a16="http://schemas.microsoft.com/office/drawing/2014/main" id="{F6A8CDB5-B52F-2B43-849F-60B9C2422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2171" y="705300"/>
            <a:ext cx="1777858" cy="1777858"/>
          </a:xfrm>
          <a:prstGeom prst="rect">
            <a:avLst/>
          </a:prstGeom>
        </p:spPr>
      </p:pic>
      <p:pic>
        <p:nvPicPr>
          <p:cNvPr id="17" name="Graphic 16" descr="Wireless router outline">
            <a:extLst>
              <a:ext uri="{FF2B5EF4-FFF2-40B4-BE49-F238E27FC236}">
                <a16:creationId xmlns:a16="http://schemas.microsoft.com/office/drawing/2014/main" id="{4B1D91C2-7311-F94E-884D-FAC4074B1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839" y="3967890"/>
            <a:ext cx="1777858" cy="1777858"/>
          </a:xfrm>
          <a:prstGeom prst="rect">
            <a:avLst/>
          </a:prstGeom>
        </p:spPr>
      </p:pic>
      <p:pic>
        <p:nvPicPr>
          <p:cNvPr id="18" name="Graphic 17" descr="Wireless router outline">
            <a:extLst>
              <a:ext uri="{FF2B5EF4-FFF2-40B4-BE49-F238E27FC236}">
                <a16:creationId xmlns:a16="http://schemas.microsoft.com/office/drawing/2014/main" id="{104F2483-8C3C-1045-8EC8-BFAB135A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3078961"/>
            <a:ext cx="1777858" cy="1777858"/>
          </a:xfrm>
          <a:prstGeom prst="rect">
            <a:avLst/>
          </a:prstGeom>
        </p:spPr>
      </p:pic>
    </p:spTree>
    <p:extLst>
      <p:ext uri="{BB962C8B-B14F-4D97-AF65-F5344CB8AC3E}">
        <p14:creationId xmlns:p14="http://schemas.microsoft.com/office/powerpoint/2010/main" val="2980211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flying a kite&#10;&#10;Description automatically generated with medium confidence">
            <a:extLst>
              <a:ext uri="{FF2B5EF4-FFF2-40B4-BE49-F238E27FC236}">
                <a16:creationId xmlns:a16="http://schemas.microsoft.com/office/drawing/2014/main" id="{FF422EFE-FBE7-7748-93ED-130E1E6D4141}"/>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2922281" y="453865"/>
            <a:ext cx="7900952" cy="5925715"/>
          </a:xfrm>
          <a:prstGeom prst="rect">
            <a:avLst/>
          </a:prstGeom>
        </p:spPr>
      </p:pic>
      <p:sp>
        <p:nvSpPr>
          <p:cNvPr id="13" name="Rectangle 12">
            <a:extLst>
              <a:ext uri="{FF2B5EF4-FFF2-40B4-BE49-F238E27FC236}">
                <a16:creationId xmlns:a16="http://schemas.microsoft.com/office/drawing/2014/main" id="{F022229A-3BB5-1F42-B760-7EACCA7800B6}"/>
              </a:ext>
            </a:extLst>
          </p:cNvPr>
          <p:cNvSpPr/>
          <p:nvPr/>
        </p:nvSpPr>
        <p:spPr>
          <a:xfrm>
            <a:off x="3086100" y="116187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F3E02E-0A64-4349-99EF-7FB5FF99AA0B}"/>
              </a:ext>
            </a:extLst>
          </p:cNvPr>
          <p:cNvSpPr txBox="1"/>
          <p:nvPr/>
        </p:nvSpPr>
        <p:spPr>
          <a:xfrm>
            <a:off x="59004" y="274055"/>
            <a:ext cx="2708947" cy="923330"/>
          </a:xfrm>
          <a:prstGeom prst="rect">
            <a:avLst/>
          </a:prstGeom>
          <a:noFill/>
        </p:spPr>
        <p:txBody>
          <a:bodyPr wrap="none" rtlCol="0">
            <a:spAutoFit/>
          </a:bodyPr>
          <a:lstStyle/>
          <a:p>
            <a:r>
              <a:rPr lang="en-US" sz="5400" b="1" dirty="0"/>
              <a:t>Anchors.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46</a:t>
            </a:fld>
            <a:endParaRPr lang="en-US"/>
          </a:p>
        </p:txBody>
      </p:sp>
      <p:sp>
        <p:nvSpPr>
          <p:cNvPr id="7" name="Rectangle 6">
            <a:extLst>
              <a:ext uri="{FF2B5EF4-FFF2-40B4-BE49-F238E27FC236}">
                <a16:creationId xmlns:a16="http://schemas.microsoft.com/office/drawing/2014/main" id="{B1D1EFC9-65E8-294E-8C7F-9327F0975CA5}"/>
              </a:ext>
            </a:extLst>
          </p:cNvPr>
          <p:cNvSpPr/>
          <p:nvPr/>
        </p:nvSpPr>
        <p:spPr>
          <a:xfrm>
            <a:off x="3813756" y="8435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DF27CF-98BD-6348-97A6-43F64C6F36ED}"/>
              </a:ext>
            </a:extLst>
          </p:cNvPr>
          <p:cNvSpPr/>
          <p:nvPr/>
        </p:nvSpPr>
        <p:spPr>
          <a:xfrm>
            <a:off x="3902348" y="14123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BBAE7B0-E02B-C44B-A0B2-BA8A16082344}"/>
              </a:ext>
            </a:extLst>
          </p:cNvPr>
          <p:cNvSpPr/>
          <p:nvPr/>
        </p:nvSpPr>
        <p:spPr>
          <a:xfrm>
            <a:off x="4541412" y="1002732"/>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9FB7D9B-BD36-1A40-96C4-8F17A8128899}"/>
              </a:ext>
            </a:extLst>
          </p:cNvPr>
          <p:cNvSpPr/>
          <p:nvPr/>
        </p:nvSpPr>
        <p:spPr>
          <a:xfrm>
            <a:off x="4784844" y="19697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6757771-838D-AA44-B8B4-1F2E249E6E3B}"/>
              </a:ext>
            </a:extLst>
          </p:cNvPr>
          <p:cNvSpPr/>
          <p:nvPr/>
        </p:nvSpPr>
        <p:spPr>
          <a:xfrm>
            <a:off x="3966156" y="9959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F8585BB-C856-6C43-A6B6-3C10D596EF5F}"/>
              </a:ext>
            </a:extLst>
          </p:cNvPr>
          <p:cNvSpPr/>
          <p:nvPr/>
        </p:nvSpPr>
        <p:spPr>
          <a:xfrm>
            <a:off x="5159042" y="14913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EA98DD6-90D4-4E4A-9995-787B23710E29}"/>
              </a:ext>
            </a:extLst>
          </p:cNvPr>
          <p:cNvSpPr/>
          <p:nvPr/>
        </p:nvSpPr>
        <p:spPr>
          <a:xfrm>
            <a:off x="5482107"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B6F885-61F3-FA41-B3F7-BFE13D8A9FA3}"/>
              </a:ext>
            </a:extLst>
          </p:cNvPr>
          <p:cNvSpPr/>
          <p:nvPr/>
        </p:nvSpPr>
        <p:spPr>
          <a:xfrm>
            <a:off x="5450024" y="8016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CDFC959-5BB3-5D43-8125-008CD8850E44}"/>
              </a:ext>
            </a:extLst>
          </p:cNvPr>
          <p:cNvSpPr/>
          <p:nvPr/>
        </p:nvSpPr>
        <p:spPr>
          <a:xfrm>
            <a:off x="4937244" y="21221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F2B85E5-1130-7249-876F-5208CAAFBDF5}"/>
              </a:ext>
            </a:extLst>
          </p:cNvPr>
          <p:cNvSpPr/>
          <p:nvPr/>
        </p:nvSpPr>
        <p:spPr>
          <a:xfrm>
            <a:off x="6244003" y="252077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1EAA8D2-E4BC-6F40-A60F-891B9F491A61}"/>
              </a:ext>
            </a:extLst>
          </p:cNvPr>
          <p:cNvSpPr/>
          <p:nvPr/>
        </p:nvSpPr>
        <p:spPr>
          <a:xfrm>
            <a:off x="6392110" y="190961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6E320B5-53A8-8748-A411-A6C37F8E0620}"/>
              </a:ext>
            </a:extLst>
          </p:cNvPr>
          <p:cNvSpPr/>
          <p:nvPr/>
        </p:nvSpPr>
        <p:spPr>
          <a:xfrm>
            <a:off x="6921651" y="293675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C2A0B05-69F8-B64D-87A3-8AFDFB9BA86A}"/>
              </a:ext>
            </a:extLst>
          </p:cNvPr>
          <p:cNvSpPr/>
          <p:nvPr/>
        </p:nvSpPr>
        <p:spPr>
          <a:xfrm>
            <a:off x="5634507" y="22700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27AADBF-8457-774B-B3F4-E35001D8592B}"/>
              </a:ext>
            </a:extLst>
          </p:cNvPr>
          <p:cNvSpPr/>
          <p:nvPr/>
        </p:nvSpPr>
        <p:spPr>
          <a:xfrm>
            <a:off x="7177453" y="23278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A5E6827-365A-BD48-8D8F-7298300EB6A1}"/>
              </a:ext>
            </a:extLst>
          </p:cNvPr>
          <p:cNvSpPr/>
          <p:nvPr/>
        </p:nvSpPr>
        <p:spPr>
          <a:xfrm>
            <a:off x="7598647" y="335494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9543F1A-303D-8A47-9713-8F023786FD45}"/>
              </a:ext>
            </a:extLst>
          </p:cNvPr>
          <p:cNvSpPr/>
          <p:nvPr/>
        </p:nvSpPr>
        <p:spPr>
          <a:xfrm>
            <a:off x="8137279" y="379610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DA04BDB-1486-9445-A310-1BE2A8BB7E89}"/>
              </a:ext>
            </a:extLst>
          </p:cNvPr>
          <p:cNvSpPr/>
          <p:nvPr/>
        </p:nvSpPr>
        <p:spPr>
          <a:xfrm>
            <a:off x="8412191" y="316594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B1DB0E-DFCF-0741-AE9D-A7EBDD0298D9}"/>
              </a:ext>
            </a:extLst>
          </p:cNvPr>
          <p:cNvSpPr/>
          <p:nvPr/>
        </p:nvSpPr>
        <p:spPr>
          <a:xfrm>
            <a:off x="8908199" y="342900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9A25E7-A889-AA4E-A691-2CC7A10716E9}"/>
              </a:ext>
            </a:extLst>
          </p:cNvPr>
          <p:cNvSpPr/>
          <p:nvPr/>
        </p:nvSpPr>
        <p:spPr>
          <a:xfrm>
            <a:off x="5786907" y="24224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294C1EE-5078-F74B-9CD6-B27511536EA5}"/>
              </a:ext>
            </a:extLst>
          </p:cNvPr>
          <p:cNvSpPr/>
          <p:nvPr/>
        </p:nvSpPr>
        <p:spPr>
          <a:xfrm>
            <a:off x="9024381" y="278602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4BD22A3-380B-454C-8D59-EA852323B03A}"/>
              </a:ext>
            </a:extLst>
          </p:cNvPr>
          <p:cNvSpPr/>
          <p:nvPr/>
        </p:nvSpPr>
        <p:spPr>
          <a:xfrm>
            <a:off x="8853716"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095AB78-7C45-1F47-BF17-D581956F9007}"/>
              </a:ext>
            </a:extLst>
          </p:cNvPr>
          <p:cNvSpPr/>
          <p:nvPr/>
        </p:nvSpPr>
        <p:spPr>
          <a:xfrm>
            <a:off x="8608189" y="44047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FF66D0A-7457-DE46-A56D-CB35C87EC9D4}"/>
              </a:ext>
            </a:extLst>
          </p:cNvPr>
          <p:cNvSpPr/>
          <p:nvPr/>
        </p:nvSpPr>
        <p:spPr>
          <a:xfrm>
            <a:off x="8365274" y="16438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65BD9D7-0E1D-FD43-8F75-E47555A79A37}"/>
              </a:ext>
            </a:extLst>
          </p:cNvPr>
          <p:cNvSpPr/>
          <p:nvPr/>
        </p:nvSpPr>
        <p:spPr>
          <a:xfrm>
            <a:off x="8569103" y="103375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1163EA9-3A23-E348-A041-0D3CE81081E2}"/>
              </a:ext>
            </a:extLst>
          </p:cNvPr>
          <p:cNvSpPr/>
          <p:nvPr/>
        </p:nvSpPr>
        <p:spPr>
          <a:xfrm>
            <a:off x="6256995" y="356514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F8B37FE-78C1-1D40-965D-599EE4343EF4}"/>
              </a:ext>
            </a:extLst>
          </p:cNvPr>
          <p:cNvSpPr/>
          <p:nvPr/>
        </p:nvSpPr>
        <p:spPr>
          <a:xfrm>
            <a:off x="6936304" y="397595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ED5929D-4BA0-4B41-B4DC-CB176838D577}"/>
              </a:ext>
            </a:extLst>
          </p:cNvPr>
          <p:cNvSpPr/>
          <p:nvPr/>
        </p:nvSpPr>
        <p:spPr>
          <a:xfrm>
            <a:off x="6675086" y="455117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514B40-C73F-994C-8F48-1BD7825697F1}"/>
              </a:ext>
            </a:extLst>
          </p:cNvPr>
          <p:cNvSpPr/>
          <p:nvPr/>
        </p:nvSpPr>
        <p:spPr>
          <a:xfrm>
            <a:off x="6070202" y="4126951"/>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656FF5F-22A8-F74A-8325-5FCF54EDBCDE}"/>
              </a:ext>
            </a:extLst>
          </p:cNvPr>
          <p:cNvSpPr/>
          <p:nvPr/>
        </p:nvSpPr>
        <p:spPr>
          <a:xfrm>
            <a:off x="5787254" y="480248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2A943B5-6E72-E54A-892D-2DD4B14FD69B}"/>
              </a:ext>
            </a:extLst>
          </p:cNvPr>
          <p:cNvSpPr/>
          <p:nvPr/>
        </p:nvSpPr>
        <p:spPr>
          <a:xfrm>
            <a:off x="5172009" y="389982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809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47</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866034" cy="1015663"/>
          </a:xfrm>
          <a:prstGeom prst="rect">
            <a:avLst/>
          </a:prstGeom>
          <a:noFill/>
        </p:spPr>
        <p:txBody>
          <a:bodyPr wrap="none" rtlCol="0">
            <a:spAutoFit/>
          </a:bodyPr>
          <a:lstStyle/>
          <a:p>
            <a:r>
              <a:rPr lang="en-GB" sz="6000" b="1" dirty="0"/>
              <a:t>The Empirical Graph in Python</a:t>
            </a:r>
          </a:p>
        </p:txBody>
      </p:sp>
    </p:spTree>
    <p:extLst>
      <p:ext uri="{BB962C8B-B14F-4D97-AF65-F5344CB8AC3E}">
        <p14:creationId xmlns:p14="http://schemas.microsoft.com/office/powerpoint/2010/main" val="2469079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B52661-0BB0-1745-960F-901E8634718D}"/>
              </a:ext>
            </a:extLst>
          </p:cNvPr>
          <p:cNvSpPr>
            <a:spLocks noGrp="1"/>
          </p:cNvSpPr>
          <p:nvPr>
            <p:ph type="sldNum" sz="quarter" idx="12"/>
          </p:nvPr>
        </p:nvSpPr>
        <p:spPr/>
        <p:txBody>
          <a:bodyPr/>
          <a:lstStyle/>
          <a:p>
            <a:fld id="{D75B69EA-F5F3-9148-B3D2-85669F9D4A27}" type="slidenum">
              <a:rPr lang="en-US" smtClean="0"/>
              <a:pPr/>
              <a:t>48</a:t>
            </a:fld>
            <a:endParaRPr lang="en-US" dirty="0"/>
          </a:p>
        </p:txBody>
      </p:sp>
      <p:sp>
        <p:nvSpPr>
          <p:cNvPr id="6" name="Title 5">
            <a:extLst>
              <a:ext uri="{FF2B5EF4-FFF2-40B4-BE49-F238E27FC236}">
                <a16:creationId xmlns:a16="http://schemas.microsoft.com/office/drawing/2014/main" id="{F2047E11-BE05-B143-9465-213B9919B5A5}"/>
              </a:ext>
            </a:extLst>
          </p:cNvPr>
          <p:cNvSpPr>
            <a:spLocks noGrp="1"/>
          </p:cNvSpPr>
          <p:nvPr>
            <p:ph type="title"/>
          </p:nvPr>
        </p:nvSpPr>
        <p:spPr>
          <a:xfrm>
            <a:off x="237067" y="533770"/>
            <a:ext cx="11116733" cy="2895230"/>
          </a:xfrm>
        </p:spPr>
        <p:txBody>
          <a:bodyPr>
            <a:noAutofit/>
          </a:bodyPr>
          <a:lstStyle/>
          <a:p>
            <a:r>
              <a:rPr lang="en-GB" sz="9600" b="1" dirty="0"/>
              <a:t>Networked Models</a:t>
            </a:r>
          </a:p>
        </p:txBody>
      </p:sp>
      <p:pic>
        <p:nvPicPr>
          <p:cNvPr id="7" name="Picture 6" descr="Diagram&#10;&#10;Description automatically generated">
            <a:extLst>
              <a:ext uri="{FF2B5EF4-FFF2-40B4-BE49-F238E27FC236}">
                <a16:creationId xmlns:a16="http://schemas.microsoft.com/office/drawing/2014/main" id="{8011B990-57FA-7F40-B505-FA1C7062EC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8874" y="2686049"/>
            <a:ext cx="3490913" cy="3539537"/>
          </a:xfrm>
          <a:prstGeom prst="rect">
            <a:avLst/>
          </a:prstGeom>
        </p:spPr>
      </p:pic>
    </p:spTree>
    <p:extLst>
      <p:ext uri="{BB962C8B-B14F-4D97-AF65-F5344CB8AC3E}">
        <p14:creationId xmlns:p14="http://schemas.microsoft.com/office/powerpoint/2010/main" val="277026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028638" cy="923330"/>
          </a:xfrm>
          <a:prstGeom prst="rect">
            <a:avLst/>
          </a:prstGeom>
          <a:noFill/>
        </p:spPr>
        <p:txBody>
          <a:bodyPr wrap="none" rtlCol="0">
            <a:spAutoFit/>
          </a:bodyPr>
          <a:lstStyle/>
          <a:p>
            <a:r>
              <a:rPr lang="en-US" sz="5400" b="1" dirty="0"/>
              <a:t>Networked Models. </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49</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224040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4715854" y="1606393"/>
            <a:ext cx="1234285" cy="720000"/>
          </a:xfrm>
          <a:prstGeom prst="rect">
            <a:avLst/>
          </a:prstGeom>
        </p:spPr>
      </p:pic>
      <p:sp>
        <p:nvSpPr>
          <p:cNvPr id="20" name="TextBox 19">
            <a:extLst>
              <a:ext uri="{FF2B5EF4-FFF2-40B4-BE49-F238E27FC236}">
                <a16:creationId xmlns:a16="http://schemas.microsoft.com/office/drawing/2014/main" id="{E78896C6-5B1B-6949-8CE0-A5D37B9E6B0A}"/>
              </a:ext>
            </a:extLst>
          </p:cNvPr>
          <p:cNvSpPr txBox="1"/>
          <p:nvPr/>
        </p:nvSpPr>
        <p:spPr>
          <a:xfrm>
            <a:off x="6463574" y="2399792"/>
            <a:ext cx="5271226" cy="2862322"/>
          </a:xfrm>
          <a:prstGeom prst="rect">
            <a:avLst/>
          </a:prstGeom>
          <a:noFill/>
        </p:spPr>
        <p:txBody>
          <a:bodyPr wrap="square" rtlCol="0">
            <a:spAutoFit/>
          </a:bodyPr>
          <a:lstStyle/>
          <a:p>
            <a:r>
              <a:rPr lang="en-GB" sz="3600" dirty="0"/>
              <a:t>local model for each node </a:t>
            </a:r>
          </a:p>
          <a:p>
            <a:endParaRPr lang="en-GB" sz="3600" dirty="0"/>
          </a:p>
          <a:p>
            <a:endParaRPr lang="en-GB" sz="3600" dirty="0"/>
          </a:p>
          <a:p>
            <a:r>
              <a:rPr lang="en-GB" sz="3600" dirty="0"/>
              <a:t>couple models at connected nodes</a:t>
            </a:r>
          </a:p>
        </p:txBody>
      </p:sp>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4067854" y="4972363"/>
            <a:ext cx="1296000" cy="720000"/>
          </a:xfrm>
          <a:prstGeom prst="rect">
            <a:avLst/>
          </a:prstGeom>
        </p:spPr>
      </p:pic>
    </p:spTree>
    <p:extLst>
      <p:ext uri="{BB962C8B-B14F-4D97-AF65-F5344CB8AC3E}">
        <p14:creationId xmlns:p14="http://schemas.microsoft.com/office/powerpoint/2010/main" val="34100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12334" y="409465"/>
            <a:ext cx="10152779" cy="1015663"/>
          </a:xfrm>
          <a:prstGeom prst="rect">
            <a:avLst/>
          </a:prstGeom>
          <a:noFill/>
        </p:spPr>
        <p:txBody>
          <a:bodyPr wrap="none" rtlCol="0">
            <a:spAutoFit/>
          </a:bodyPr>
          <a:lstStyle/>
          <a:p>
            <a:r>
              <a:rPr lang="en-US" sz="6000" b="1" dirty="0"/>
              <a:t>Networked Parametric Models.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50</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273300" y="2057400"/>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2347200"/>
            <a:ext cx="3761158" cy="830997"/>
          </a:xfrm>
          <a:prstGeom prst="rect">
            <a:avLst/>
          </a:prstGeom>
          <a:noFill/>
        </p:spPr>
        <p:txBody>
          <a:bodyPr wrap="none" rtlCol="0">
            <a:spAutoFit/>
          </a:bodyPr>
          <a:lstStyle/>
          <a:p>
            <a:r>
              <a:rPr lang="en-US" sz="4800" dirty="0"/>
              <a:t>model params</a:t>
            </a:r>
          </a:p>
        </p:txBody>
      </p: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8683650" y="2263914"/>
            <a:ext cx="1234286" cy="720000"/>
          </a:xfrm>
          <a:prstGeom prst="rect">
            <a:avLst/>
          </a:prstGeom>
        </p:spPr>
      </p:pic>
      <p:pic>
        <p:nvPicPr>
          <p:cNvPr id="11" name="Picture 10">
            <a:extLst>
              <a:ext uri="{FF2B5EF4-FFF2-40B4-BE49-F238E27FC236}">
                <a16:creationId xmlns:a16="http://schemas.microsoft.com/office/drawing/2014/main" id="{3AD78838-1697-C448-BB48-AE3E51471641}"/>
              </a:ext>
            </a:extLst>
          </p:cNvPr>
          <p:cNvPicPr>
            <a:picLocks noChangeAspect="1"/>
          </p:cNvPicPr>
          <p:nvPr/>
        </p:nvPicPr>
        <p:blipFill>
          <a:blip r:embed="rId4"/>
          <a:stretch>
            <a:fillRect/>
          </a:stretch>
        </p:blipFill>
        <p:spPr>
          <a:xfrm>
            <a:off x="4191001" y="4676700"/>
            <a:ext cx="1384992" cy="769440"/>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5"/>
          <a:stretch>
            <a:fillRect/>
          </a:stretch>
        </p:blipFill>
        <p:spPr>
          <a:xfrm>
            <a:off x="4479048" y="1627200"/>
            <a:ext cx="1234285" cy="720000"/>
          </a:xfrm>
          <a:prstGeom prst="rect">
            <a:avLst/>
          </a:prstGeom>
        </p:spPr>
      </p:pic>
    </p:spTree>
    <p:extLst>
      <p:ext uri="{BB962C8B-B14F-4D97-AF65-F5344CB8AC3E}">
        <p14:creationId xmlns:p14="http://schemas.microsoft.com/office/powerpoint/2010/main" val="2988433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Generalized Total Variation (GTV)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51</a:t>
            </a:fld>
            <a:endParaRPr lang="en-US" dirty="0"/>
          </a:p>
        </p:txBody>
      </p:sp>
      <p:pic>
        <p:nvPicPr>
          <p:cNvPr id="5" name="Picture 4">
            <a:extLst>
              <a:ext uri="{FF2B5EF4-FFF2-40B4-BE49-F238E27FC236}">
                <a16:creationId xmlns:a16="http://schemas.microsoft.com/office/drawing/2014/main" id="{1F603A11-860D-8A4F-BC8C-5ABDA55D1214}"/>
              </a:ext>
            </a:extLst>
          </p:cNvPr>
          <p:cNvPicPr>
            <a:picLocks noChangeAspect="1"/>
          </p:cNvPicPr>
          <p:nvPr/>
        </p:nvPicPr>
        <p:blipFill>
          <a:blip r:embed="rId2"/>
          <a:stretch>
            <a:fillRect/>
          </a:stretch>
        </p:blipFill>
        <p:spPr>
          <a:xfrm>
            <a:off x="6616009" y="4900040"/>
            <a:ext cx="4470400" cy="1092200"/>
          </a:xfrm>
          <a:prstGeom prst="rect">
            <a:avLst/>
          </a:prstGeom>
        </p:spPr>
      </p:pic>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3"/>
          <a:stretch>
            <a:fillRect/>
          </a:stretch>
        </p:blipFill>
        <p:spPr>
          <a:xfrm>
            <a:off x="4191001" y="4676700"/>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4"/>
          <a:stretch>
            <a:fillRect/>
          </a:stretch>
        </p:blipFill>
        <p:spPr>
          <a:xfrm>
            <a:off x="4749802" y="1959050"/>
            <a:ext cx="1319040" cy="769440"/>
          </a:xfrm>
          <a:prstGeom prst="rect">
            <a:avLst/>
          </a:prstGeom>
        </p:spPr>
      </p:pic>
      <p:sp>
        <p:nvSpPr>
          <p:cNvPr id="26" name="TextBox 25">
            <a:extLst>
              <a:ext uri="{FF2B5EF4-FFF2-40B4-BE49-F238E27FC236}">
                <a16:creationId xmlns:a16="http://schemas.microsoft.com/office/drawing/2014/main" id="{4DAED0D8-0ACA-694C-85AA-82F8EFC4A13F}"/>
              </a:ext>
            </a:extLst>
          </p:cNvPr>
          <p:cNvSpPr txBox="1"/>
          <p:nvPr/>
        </p:nvSpPr>
        <p:spPr>
          <a:xfrm>
            <a:off x="4159450" y="3693458"/>
            <a:ext cx="418704" cy="646331"/>
          </a:xfrm>
          <a:prstGeom prst="rect">
            <a:avLst/>
          </a:prstGeom>
          <a:noFill/>
        </p:spPr>
        <p:txBody>
          <a:bodyPr wrap="none" rtlCol="0">
            <a:spAutoFit/>
          </a:bodyPr>
          <a:lstStyle/>
          <a:p>
            <a:r>
              <a:rPr lang="en-US" sz="3600" dirty="0"/>
              <a:t>1</a:t>
            </a:r>
          </a:p>
        </p:txBody>
      </p:sp>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6021264" y="2816295"/>
            <a:ext cx="6208751" cy="1754326"/>
          </a:xfrm>
          <a:prstGeom prst="rect">
            <a:avLst/>
          </a:prstGeom>
          <a:noFill/>
        </p:spPr>
        <p:txBody>
          <a:bodyPr wrap="none" rtlCol="0">
            <a:spAutoFit/>
          </a:bodyPr>
          <a:lstStyle/>
          <a:p>
            <a:r>
              <a:rPr lang="en-GB" sz="3600" dirty="0"/>
              <a:t>force params of well connected </a:t>
            </a:r>
          </a:p>
          <a:p>
            <a:r>
              <a:rPr lang="en-GB" sz="3600" dirty="0"/>
              <a:t>nodes to be similar by requiring </a:t>
            </a:r>
          </a:p>
          <a:p>
            <a:r>
              <a:rPr lang="en-GB" sz="3600" dirty="0"/>
              <a:t>a small GTV </a:t>
            </a:r>
          </a:p>
        </p:txBody>
      </p:sp>
    </p:spTree>
    <p:extLst>
      <p:ext uri="{BB962C8B-B14F-4D97-AF65-F5344CB8AC3E}">
        <p14:creationId xmlns:p14="http://schemas.microsoft.com/office/powerpoint/2010/main" val="470600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092004" y="160480"/>
            <a:ext cx="8299646" cy="1687369"/>
          </a:xfrm>
        </p:spPr>
        <p:txBody>
          <a:bodyPr>
            <a:normAutofit/>
          </a:bodyPr>
          <a:lstStyle/>
          <a:p>
            <a:r>
              <a:rPr lang="en-US" sz="5400" b="1" dirty="0">
                <a:latin typeface="+mn-lt"/>
              </a:rPr>
              <a:t>Two Special Cases of GTV.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52</a:t>
            </a:fld>
            <a:endParaRPr lang="en-US" dirty="0"/>
          </a:p>
        </p:txBody>
      </p:sp>
      <p:pic>
        <p:nvPicPr>
          <p:cNvPr id="6" name="Picture 5">
            <a:extLst>
              <a:ext uri="{FF2B5EF4-FFF2-40B4-BE49-F238E27FC236}">
                <a16:creationId xmlns:a16="http://schemas.microsoft.com/office/drawing/2014/main" id="{3AC62D0A-0C7C-8E47-A310-491C86A0C6DC}"/>
              </a:ext>
            </a:extLst>
          </p:cNvPr>
          <p:cNvPicPr>
            <a:picLocks noChangeAspect="1"/>
          </p:cNvPicPr>
          <p:nvPr/>
        </p:nvPicPr>
        <p:blipFill>
          <a:blip r:embed="rId2"/>
          <a:stretch>
            <a:fillRect/>
          </a:stretch>
        </p:blipFill>
        <p:spPr>
          <a:xfrm>
            <a:off x="4598853" y="2086875"/>
            <a:ext cx="3002623" cy="581660"/>
          </a:xfrm>
          <a:prstGeom prst="rect">
            <a:avLst/>
          </a:prstGeom>
        </p:spPr>
      </p:pic>
      <p:sp>
        <p:nvSpPr>
          <p:cNvPr id="4" name="TextBox 3">
            <a:extLst>
              <a:ext uri="{FF2B5EF4-FFF2-40B4-BE49-F238E27FC236}">
                <a16:creationId xmlns:a16="http://schemas.microsoft.com/office/drawing/2014/main" id="{A8F4CB4B-E5A2-D249-A79D-6C5114E0F595}"/>
              </a:ext>
            </a:extLst>
          </p:cNvPr>
          <p:cNvSpPr txBox="1"/>
          <p:nvPr/>
        </p:nvSpPr>
        <p:spPr>
          <a:xfrm>
            <a:off x="1091328" y="1992985"/>
            <a:ext cx="3401637" cy="769441"/>
          </a:xfrm>
          <a:prstGeom prst="rect">
            <a:avLst/>
          </a:prstGeom>
          <a:noFill/>
        </p:spPr>
        <p:txBody>
          <a:bodyPr wrap="none" rtlCol="0">
            <a:spAutoFit/>
          </a:bodyPr>
          <a:lstStyle/>
          <a:p>
            <a:r>
              <a:rPr lang="en-US" sz="4400" dirty="0"/>
              <a:t>total variation</a:t>
            </a:r>
          </a:p>
        </p:txBody>
      </p:sp>
      <p:sp>
        <p:nvSpPr>
          <p:cNvPr id="22" name="TextBox 21">
            <a:extLst>
              <a:ext uri="{FF2B5EF4-FFF2-40B4-BE49-F238E27FC236}">
                <a16:creationId xmlns:a16="http://schemas.microsoft.com/office/drawing/2014/main" id="{BE09A80D-AC60-4C4F-8D57-0A9DD8CE323B}"/>
              </a:ext>
            </a:extLst>
          </p:cNvPr>
          <p:cNvSpPr txBox="1"/>
          <p:nvPr/>
        </p:nvSpPr>
        <p:spPr>
          <a:xfrm>
            <a:off x="1091328" y="3757753"/>
            <a:ext cx="10009343" cy="769441"/>
          </a:xfrm>
          <a:prstGeom prst="rect">
            <a:avLst/>
          </a:prstGeom>
          <a:noFill/>
        </p:spPr>
        <p:txBody>
          <a:bodyPr wrap="none" rtlCol="0">
            <a:spAutoFit/>
          </a:bodyPr>
          <a:lstStyle/>
          <a:p>
            <a:r>
              <a:rPr lang="en-US" sz="4400" dirty="0"/>
              <a:t>graph Laplacian quadratic from is GTV with</a:t>
            </a:r>
          </a:p>
        </p:txBody>
      </p:sp>
      <p:pic>
        <p:nvPicPr>
          <p:cNvPr id="7" name="Picture 6">
            <a:extLst>
              <a:ext uri="{FF2B5EF4-FFF2-40B4-BE49-F238E27FC236}">
                <a16:creationId xmlns:a16="http://schemas.microsoft.com/office/drawing/2014/main" id="{3AF91BC4-9BC7-E94C-A357-2630B7EB0DCA}"/>
              </a:ext>
            </a:extLst>
          </p:cNvPr>
          <p:cNvPicPr>
            <a:picLocks noChangeAspect="1"/>
          </p:cNvPicPr>
          <p:nvPr/>
        </p:nvPicPr>
        <p:blipFill>
          <a:blip r:embed="rId3"/>
          <a:stretch>
            <a:fillRect/>
          </a:stretch>
        </p:blipFill>
        <p:spPr>
          <a:xfrm>
            <a:off x="4590524" y="4806032"/>
            <a:ext cx="3010952" cy="646330"/>
          </a:xfrm>
          <a:prstGeom prst="rect">
            <a:avLst/>
          </a:prstGeom>
        </p:spPr>
      </p:pic>
    </p:spTree>
    <p:extLst>
      <p:ext uri="{BB962C8B-B14F-4D97-AF65-F5344CB8AC3E}">
        <p14:creationId xmlns:p14="http://schemas.microsoft.com/office/powerpoint/2010/main" val="792639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671250" cy="923330"/>
          </a:xfrm>
          <a:prstGeom prst="rect">
            <a:avLst/>
          </a:prstGeom>
          <a:noFill/>
        </p:spPr>
        <p:txBody>
          <a:bodyPr wrap="none" rtlCol="0">
            <a:spAutoFit/>
          </a:bodyPr>
          <a:lstStyle/>
          <a:p>
            <a:r>
              <a:rPr lang="en-US" sz="5400" b="1" dirty="0"/>
              <a:t>Smooth Graph Signals.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2504" y="227506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53</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85829" y="146827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44829" y="225845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09429" y="409407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85829" y="562379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44731" y="432292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09731" y="1994687"/>
            <a:ext cx="1582505" cy="5403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0435" y="251698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66829" y="4827531"/>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0429" y="4423357"/>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0429" y="4423357"/>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8AB213-1879-A645-A46C-658BF51AEB13}"/>
                  </a:ext>
                </a:extLst>
              </p:cNvPr>
              <p:cNvSpPr txBox="1"/>
              <p:nvPr/>
            </p:nvSpPr>
            <p:spPr>
              <a:xfrm>
                <a:off x="4900163" y="2154079"/>
                <a:ext cx="3452292"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oMath>
                  </m:oMathPara>
                </a14:m>
                <a:endParaRPr lang="en-GB" sz="3600" dirty="0"/>
              </a:p>
            </p:txBody>
          </p:sp>
        </mc:Choice>
        <mc:Fallback xmlns="">
          <p:sp>
            <p:nvSpPr>
              <p:cNvPr id="5" name="TextBox 4">
                <a:extLst>
                  <a:ext uri="{FF2B5EF4-FFF2-40B4-BE49-F238E27FC236}">
                    <a16:creationId xmlns:a16="http://schemas.microsoft.com/office/drawing/2014/main" id="{D08AB213-1879-A645-A46C-658BF51AEB13}"/>
                  </a:ext>
                </a:extLst>
              </p:cNvPr>
              <p:cNvSpPr txBox="1">
                <a:spLocks noRot="1" noChangeAspect="1" noMove="1" noResize="1" noEditPoints="1" noAdjustHandles="1" noChangeArrowheads="1" noChangeShapeType="1" noTextEdit="1"/>
              </p:cNvSpPr>
              <p:nvPr/>
            </p:nvSpPr>
            <p:spPr>
              <a:xfrm>
                <a:off x="4900163" y="2154079"/>
                <a:ext cx="3452292" cy="577081"/>
              </a:xfrm>
              <a:prstGeom prst="rect">
                <a:avLst/>
              </a:prstGeom>
              <a:blipFill>
                <a:blip r:embed="rId3"/>
                <a:stretch>
                  <a:fillRect l="-1099" t="-2128" r="-1832" b="-638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89C16FDA-CA06-B74C-A2EA-89D651A8225B}"/>
              </a:ext>
            </a:extLst>
          </p:cNvPr>
          <p:cNvSpPr txBox="1"/>
          <p:nvPr/>
        </p:nvSpPr>
        <p:spPr>
          <a:xfrm>
            <a:off x="4476806" y="4779876"/>
            <a:ext cx="4940776" cy="707886"/>
          </a:xfrm>
          <a:prstGeom prst="rect">
            <a:avLst/>
          </a:prstGeom>
          <a:noFill/>
        </p:spPr>
        <p:txBody>
          <a:bodyPr wrap="none" rtlCol="0">
            <a:spAutoFit/>
          </a:bodyPr>
          <a:lstStyle/>
          <a:p>
            <a:r>
              <a:rPr lang="en-GB" sz="4000" dirty="0"/>
              <a:t>low pass constraint 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C5111-6F3E-6848-BA26-78B53073499D}"/>
                  </a:ext>
                </a:extLst>
              </p:cNvPr>
              <p:cNvSpPr txBox="1"/>
              <p:nvPr/>
            </p:nvSpPr>
            <p:spPr>
              <a:xfrm>
                <a:off x="4148339" y="3296407"/>
                <a:ext cx="872483"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m:oMathPara>
                </a14:m>
                <a:endParaRPr lang="en-GB" sz="4000" dirty="0"/>
              </a:p>
            </p:txBody>
          </p:sp>
        </mc:Choice>
        <mc:Fallback xmlns="">
          <p:sp>
            <p:nvSpPr>
              <p:cNvPr id="17" name="TextBox 16">
                <a:extLst>
                  <a:ext uri="{FF2B5EF4-FFF2-40B4-BE49-F238E27FC236}">
                    <a16:creationId xmlns:a16="http://schemas.microsoft.com/office/drawing/2014/main" id="{0ECC5111-6F3E-6848-BA26-78B53073499D}"/>
                  </a:ext>
                </a:extLst>
              </p:cNvPr>
              <p:cNvSpPr txBox="1">
                <a:spLocks noRot="1" noChangeAspect="1" noMove="1" noResize="1" noEditPoints="1" noAdjustHandles="1" noChangeArrowheads="1" noChangeShapeType="1" noTextEdit="1"/>
              </p:cNvSpPr>
              <p:nvPr/>
            </p:nvSpPr>
            <p:spPr>
              <a:xfrm>
                <a:off x="4148339" y="3296407"/>
                <a:ext cx="872483" cy="665118"/>
              </a:xfrm>
              <a:prstGeom prst="rect">
                <a:avLst/>
              </a:prstGeom>
              <a:blipFill>
                <a:blip r:embed="rId4"/>
                <a:stretch>
                  <a:fillRect l="-12857" r="-8571" b="-2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392E29-4C3A-F24F-9CB8-15853510CBC9}"/>
                  </a:ext>
                </a:extLst>
              </p:cNvPr>
              <p:cNvSpPr txBox="1"/>
              <p:nvPr/>
            </p:nvSpPr>
            <p:spPr>
              <a:xfrm>
                <a:off x="4192236" y="4209457"/>
                <a:ext cx="3572516"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oMath>
                  </m:oMathPara>
                </a14:m>
                <a:endParaRPr lang="en-GB" sz="3600" dirty="0"/>
              </a:p>
            </p:txBody>
          </p:sp>
        </mc:Choice>
        <mc:Fallback xmlns="">
          <p:sp>
            <p:nvSpPr>
              <p:cNvPr id="19" name="TextBox 18">
                <a:extLst>
                  <a:ext uri="{FF2B5EF4-FFF2-40B4-BE49-F238E27FC236}">
                    <a16:creationId xmlns:a16="http://schemas.microsoft.com/office/drawing/2014/main" id="{AE392E29-4C3A-F24F-9CB8-15853510CBC9}"/>
                  </a:ext>
                </a:extLst>
              </p:cNvPr>
              <p:cNvSpPr txBox="1">
                <a:spLocks noRot="1" noChangeAspect="1" noMove="1" noResize="1" noEditPoints="1" noAdjustHandles="1" noChangeArrowheads="1" noChangeShapeType="1" noTextEdit="1"/>
              </p:cNvSpPr>
              <p:nvPr/>
            </p:nvSpPr>
            <p:spPr>
              <a:xfrm>
                <a:off x="4192236" y="4209457"/>
                <a:ext cx="3572516" cy="577081"/>
              </a:xfrm>
              <a:prstGeom prst="rect">
                <a:avLst/>
              </a:prstGeom>
              <a:blipFill>
                <a:blip r:embed="rId5"/>
                <a:stretch>
                  <a:fillRect l="-1418" t="-2174" r="-1773"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D6FCFE-A64D-F24F-91A3-0D1BEF591F77}"/>
                  </a:ext>
                </a:extLst>
              </p:cNvPr>
              <p:cNvSpPr txBox="1"/>
              <p:nvPr/>
            </p:nvSpPr>
            <p:spPr>
              <a:xfrm>
                <a:off x="6151536" y="5291552"/>
                <a:ext cx="3875420"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ctrlPr>
                                    <a:rPr lang="en-GB"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0" name="TextBox 19">
                <a:extLst>
                  <a:ext uri="{FF2B5EF4-FFF2-40B4-BE49-F238E27FC236}">
                    <a16:creationId xmlns:a16="http://schemas.microsoft.com/office/drawing/2014/main" id="{9DD6FCFE-A64D-F24F-91A3-0D1BEF591F77}"/>
                  </a:ext>
                </a:extLst>
              </p:cNvPr>
              <p:cNvSpPr txBox="1">
                <a:spLocks noRot="1" noChangeAspect="1" noMove="1" noResize="1" noEditPoints="1" noAdjustHandles="1" noChangeArrowheads="1" noChangeShapeType="1" noTextEdit="1"/>
              </p:cNvSpPr>
              <p:nvPr/>
            </p:nvSpPr>
            <p:spPr>
              <a:xfrm>
                <a:off x="6151536" y="5291552"/>
                <a:ext cx="3875420" cy="1253933"/>
              </a:xfrm>
              <a:prstGeom prst="rect">
                <a:avLst/>
              </a:prstGeom>
              <a:blipFill>
                <a:blip r:embed="rId6"/>
                <a:stretch>
                  <a:fillRect l="-38235" t="-140000" r="-327" b="-188000"/>
                </a:stretch>
              </a:blipFill>
            </p:spPr>
            <p:txBody>
              <a:bodyPr/>
              <a:lstStyle/>
              <a:p>
                <a:r>
                  <a:rPr lang="en-GB">
                    <a:noFill/>
                  </a:rPr>
                  <a:t> </a:t>
                </a:r>
              </a:p>
            </p:txBody>
          </p:sp>
        </mc:Fallback>
      </mc:AlternateContent>
    </p:spTree>
    <p:extLst>
      <p:ext uri="{BB962C8B-B14F-4D97-AF65-F5344CB8AC3E}">
        <p14:creationId xmlns:p14="http://schemas.microsoft.com/office/powerpoint/2010/main" val="2373914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111A7-D388-4647-B1AC-AB9571BC7901}"/>
              </a:ext>
            </a:extLst>
          </p:cNvPr>
          <p:cNvSpPr>
            <a:spLocks noGrp="1"/>
          </p:cNvSpPr>
          <p:nvPr>
            <p:ph idx="1"/>
          </p:nvPr>
        </p:nvSpPr>
        <p:spPr>
          <a:xfrm>
            <a:off x="838200" y="1671463"/>
            <a:ext cx="8553450" cy="1431925"/>
          </a:xfrm>
        </p:spPr>
        <p:txBody>
          <a:bodyPr>
            <a:normAutofit fontScale="92500"/>
          </a:bodyPr>
          <a:lstStyle/>
          <a:p>
            <a:pPr marL="0" indent="0">
              <a:buNone/>
            </a:pPr>
            <a:r>
              <a:rPr lang="en-GB" sz="8800" dirty="0"/>
              <a:t>GTV Minimization. </a:t>
            </a:r>
          </a:p>
        </p:txBody>
      </p:sp>
      <p:sp>
        <p:nvSpPr>
          <p:cNvPr id="4" name="Slide Number Placeholder 3">
            <a:extLst>
              <a:ext uri="{FF2B5EF4-FFF2-40B4-BE49-F238E27FC236}">
                <a16:creationId xmlns:a16="http://schemas.microsoft.com/office/drawing/2014/main" id="{9576658E-2CE1-654E-AD90-266C54E01E90}"/>
              </a:ext>
            </a:extLst>
          </p:cNvPr>
          <p:cNvSpPr>
            <a:spLocks noGrp="1"/>
          </p:cNvSpPr>
          <p:nvPr>
            <p:ph type="sldNum" sz="quarter" idx="12"/>
          </p:nvPr>
        </p:nvSpPr>
        <p:spPr/>
        <p:txBody>
          <a:bodyPr/>
          <a:lstStyle/>
          <a:p>
            <a:fld id="{D75B69EA-F5F3-9148-B3D2-85669F9D4A27}" type="slidenum">
              <a:rPr lang="en-US" smtClean="0"/>
              <a:pPr/>
              <a:t>54</a:t>
            </a:fld>
            <a:endParaRPr lang="en-US" dirty="0"/>
          </a:p>
        </p:txBody>
      </p:sp>
      <p:pic>
        <p:nvPicPr>
          <p:cNvPr id="5" name="Picture 4" descr="Diagram&#10;&#10;Description automatically generated">
            <a:extLst>
              <a:ext uri="{FF2B5EF4-FFF2-40B4-BE49-F238E27FC236}">
                <a16:creationId xmlns:a16="http://schemas.microsoft.com/office/drawing/2014/main" id="{672C2011-4DD1-A548-BA3E-B6B246010B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1401" y="3103388"/>
            <a:ext cx="2743200" cy="3326375"/>
          </a:xfrm>
          <a:prstGeom prst="rect">
            <a:avLst/>
          </a:prstGeom>
        </p:spPr>
      </p:pic>
    </p:spTree>
    <p:extLst>
      <p:ext uri="{BB962C8B-B14F-4D97-AF65-F5344CB8AC3E}">
        <p14:creationId xmlns:p14="http://schemas.microsoft.com/office/powerpoint/2010/main" val="2037951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82358" y="435076"/>
            <a:ext cx="6143798" cy="923330"/>
          </a:xfrm>
          <a:prstGeom prst="rect">
            <a:avLst/>
          </a:prstGeom>
          <a:noFill/>
        </p:spPr>
        <p:txBody>
          <a:bodyPr wrap="none" rtlCol="0">
            <a:spAutoFit/>
          </a:bodyPr>
          <a:lstStyle/>
          <a:p>
            <a:r>
              <a:rPr lang="en-US" sz="5400" b="1" dirty="0"/>
              <a:t>Local Loss Functions.</a:t>
            </a:r>
          </a:p>
        </p:txBody>
      </p:sp>
      <p:sp>
        <p:nvSpPr>
          <p:cNvPr id="3" name="TextBox 2">
            <a:extLst>
              <a:ext uri="{FF2B5EF4-FFF2-40B4-BE49-F238E27FC236}">
                <a16:creationId xmlns:a16="http://schemas.microsoft.com/office/drawing/2014/main" id="{663B695D-F0A1-0E4A-923A-C6DFFAE67B07}"/>
              </a:ext>
            </a:extLst>
          </p:cNvPr>
          <p:cNvSpPr txBox="1"/>
          <p:nvPr/>
        </p:nvSpPr>
        <p:spPr>
          <a:xfrm>
            <a:off x="1025683" y="254015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55</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467816" y="20782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163133" y="1777592"/>
            <a:ext cx="1286777" cy="6119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203614" y="278207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247722" y="1845204"/>
            <a:ext cx="2571153" cy="584775"/>
          </a:xfrm>
          <a:prstGeom prst="rect">
            <a:avLst/>
          </a:prstGeom>
          <a:noFill/>
        </p:spPr>
        <p:txBody>
          <a:bodyPr wrap="none" rtlCol="0">
            <a:spAutoFit/>
          </a:bodyPr>
          <a:lstStyle/>
          <a:p>
            <a:r>
              <a:rPr lang="en-US" sz="3200" dirty="0"/>
              <a:t>model params</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5818875" y="1843263"/>
            <a:ext cx="793946" cy="463135"/>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4"/>
          <a:stretch>
            <a:fillRect/>
          </a:stretch>
        </p:blipFill>
        <p:spPr>
          <a:xfrm>
            <a:off x="2188367" y="1324286"/>
            <a:ext cx="1234285" cy="720000"/>
          </a:xfrm>
          <a:prstGeom prst="rect">
            <a:avLst/>
          </a:prstGeom>
        </p:spPr>
      </p:pic>
      <p:sp>
        <p:nvSpPr>
          <p:cNvPr id="18" name="TextBox 17">
            <a:extLst>
              <a:ext uri="{FF2B5EF4-FFF2-40B4-BE49-F238E27FC236}">
                <a16:creationId xmlns:a16="http://schemas.microsoft.com/office/drawing/2014/main" id="{CEAABFEC-E6BD-6144-8165-316623FD5BFB}"/>
              </a:ext>
            </a:extLst>
          </p:cNvPr>
          <p:cNvSpPr txBox="1"/>
          <p:nvPr/>
        </p:nvSpPr>
        <p:spPr>
          <a:xfrm>
            <a:off x="3229816" y="3014408"/>
            <a:ext cx="8485934" cy="584775"/>
          </a:xfrm>
          <a:prstGeom prst="rect">
            <a:avLst/>
          </a:prstGeom>
          <a:noFill/>
        </p:spPr>
        <p:txBody>
          <a:bodyPr wrap="square" rtlCol="0">
            <a:spAutoFit/>
          </a:bodyPr>
          <a:lstStyle/>
          <a:p>
            <a:r>
              <a:rPr lang="en-GB" sz="3200" dirty="0"/>
              <a:t>measure quality of params by local loss function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CC376A-9803-194B-B856-A225446B284F}"/>
                  </a:ext>
                </a:extLst>
              </p:cNvPr>
              <p:cNvSpPr txBox="1"/>
              <p:nvPr/>
            </p:nvSpPr>
            <p:spPr>
              <a:xfrm>
                <a:off x="4488846" y="3750050"/>
                <a:ext cx="1766253"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d>
                        <m:dPr>
                          <m:ctrlPr>
                            <a:rPr lang="en-GB" sz="3200" i="1" smtClean="0">
                              <a:latin typeface="Cambria Math" panose="02040503050406030204" pitchFamily="18" charset="0"/>
                            </a:rPr>
                          </m:ctrlPr>
                        </m:dPr>
                        <m:e>
                          <m:sSup>
                            <m:sSupPr>
                              <m:ctrlPr>
                                <a:rPr lang="en-GB" sz="3200"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e>
                      </m:d>
                    </m:oMath>
                  </m:oMathPara>
                </a14:m>
                <a:endParaRPr lang="en-GB" sz="3200" dirty="0"/>
              </a:p>
            </p:txBody>
          </p:sp>
        </mc:Choice>
        <mc:Fallback xmlns="">
          <p:sp>
            <p:nvSpPr>
              <p:cNvPr id="19" name="TextBox 18">
                <a:extLst>
                  <a:ext uri="{FF2B5EF4-FFF2-40B4-BE49-F238E27FC236}">
                    <a16:creationId xmlns:a16="http://schemas.microsoft.com/office/drawing/2014/main" id="{B9CC376A-9803-194B-B856-A225446B284F}"/>
                  </a:ext>
                </a:extLst>
              </p:cNvPr>
              <p:cNvSpPr txBox="1">
                <a:spLocks noRot="1" noChangeAspect="1" noMove="1" noResize="1" noEditPoints="1" noAdjustHandles="1" noChangeArrowheads="1" noChangeShapeType="1" noTextEdit="1"/>
              </p:cNvSpPr>
              <p:nvPr/>
            </p:nvSpPr>
            <p:spPr>
              <a:xfrm>
                <a:off x="4488846" y="3750050"/>
                <a:ext cx="1766253" cy="555858"/>
              </a:xfrm>
              <a:prstGeom prst="rect">
                <a:avLst/>
              </a:prstGeom>
              <a:blipFill>
                <a:blip r:embed="rId5"/>
                <a:stretch>
                  <a:fillRect l="-4286" t="-4545"/>
                </a:stretch>
              </a:blipFill>
            </p:spPr>
            <p:txBody>
              <a:bodyPr/>
              <a:lstStyle/>
              <a:p>
                <a:r>
                  <a:rPr lang="en-GB">
                    <a:noFill/>
                  </a:rPr>
                  <a:t> </a:t>
                </a:r>
              </a:p>
            </p:txBody>
          </p:sp>
        </mc:Fallback>
      </mc:AlternateContent>
      <p:cxnSp>
        <p:nvCxnSpPr>
          <p:cNvPr id="24" name="Straight Arrow Connector 23">
            <a:extLst>
              <a:ext uri="{FF2B5EF4-FFF2-40B4-BE49-F238E27FC236}">
                <a16:creationId xmlns:a16="http://schemas.microsoft.com/office/drawing/2014/main" id="{E13ADC2D-E952-F641-835E-D295C163786E}"/>
              </a:ext>
            </a:extLst>
          </p:cNvPr>
          <p:cNvCxnSpPr/>
          <p:nvPr/>
        </p:nvCxnSpPr>
        <p:spPr>
          <a:xfrm flipV="1">
            <a:off x="4977102" y="4178811"/>
            <a:ext cx="0" cy="21991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967011-509A-7240-AC23-ADFF3FC793DB}"/>
              </a:ext>
            </a:extLst>
          </p:cNvPr>
          <p:cNvCxnSpPr>
            <a:cxnSpLocks/>
          </p:cNvCxnSpPr>
          <p:nvPr/>
        </p:nvCxnSpPr>
        <p:spPr>
          <a:xfrm>
            <a:off x="4694262" y="6051426"/>
            <a:ext cx="43735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5ED438C-4FAF-D047-AA7E-55486FEDBD41}"/>
              </a:ext>
            </a:extLst>
          </p:cNvPr>
          <p:cNvPicPr>
            <a:picLocks noChangeAspect="1"/>
          </p:cNvPicPr>
          <p:nvPr/>
        </p:nvPicPr>
        <p:blipFill>
          <a:blip r:embed="rId3"/>
          <a:stretch>
            <a:fillRect/>
          </a:stretch>
        </p:blipFill>
        <p:spPr>
          <a:xfrm>
            <a:off x="9247379" y="5740753"/>
            <a:ext cx="793946" cy="463135"/>
          </a:xfrm>
          <a:prstGeom prst="rect">
            <a:avLst/>
          </a:prstGeom>
        </p:spPr>
      </p:pic>
      <p:sp>
        <p:nvSpPr>
          <p:cNvPr id="32" name="Freeform 31">
            <a:extLst>
              <a:ext uri="{FF2B5EF4-FFF2-40B4-BE49-F238E27FC236}">
                <a16:creationId xmlns:a16="http://schemas.microsoft.com/office/drawing/2014/main" id="{27D1DCE1-28D7-FF48-A31B-F27F60C8ABB1}"/>
              </a:ext>
            </a:extLst>
          </p:cNvPr>
          <p:cNvSpPr/>
          <p:nvPr/>
        </p:nvSpPr>
        <p:spPr>
          <a:xfrm>
            <a:off x="4400550" y="3962400"/>
            <a:ext cx="4191000" cy="1645182"/>
          </a:xfrm>
          <a:custGeom>
            <a:avLst/>
            <a:gdLst>
              <a:gd name="connsiteX0" fmla="*/ 0 w 4191000"/>
              <a:gd name="connsiteY0" fmla="*/ 476250 h 1645182"/>
              <a:gd name="connsiteX1" fmla="*/ 1790700 w 4191000"/>
              <a:gd name="connsiteY1" fmla="*/ 1638300 h 1645182"/>
              <a:gd name="connsiteX2" fmla="*/ 4191000 w 4191000"/>
              <a:gd name="connsiteY2" fmla="*/ 0 h 1645182"/>
            </a:gdLst>
            <a:ahLst/>
            <a:cxnLst>
              <a:cxn ang="0">
                <a:pos x="connsiteX0" y="connsiteY0"/>
              </a:cxn>
              <a:cxn ang="0">
                <a:pos x="connsiteX1" y="connsiteY1"/>
              </a:cxn>
              <a:cxn ang="0">
                <a:pos x="connsiteX2" y="connsiteY2"/>
              </a:cxn>
            </a:cxnLst>
            <a:rect l="l" t="t" r="r" b="b"/>
            <a:pathLst>
              <a:path w="4191000" h="1645182">
                <a:moveTo>
                  <a:pt x="0" y="476250"/>
                </a:moveTo>
                <a:cubicBezTo>
                  <a:pt x="546100" y="1096962"/>
                  <a:pt x="1092200" y="1717675"/>
                  <a:pt x="1790700" y="1638300"/>
                </a:cubicBezTo>
                <a:cubicBezTo>
                  <a:pt x="2489200" y="1558925"/>
                  <a:pt x="3340100" y="779462"/>
                  <a:pt x="4191000"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703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GTV Minimization.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56</a:t>
            </a:fld>
            <a:endParaRPr lang="en-US" dirty="0"/>
          </a:p>
        </p:txBody>
      </p:sp>
      <p:cxnSp>
        <p:nvCxnSpPr>
          <p:cNvPr id="9" name="Straight Arrow Connector 8">
            <a:extLst>
              <a:ext uri="{FF2B5EF4-FFF2-40B4-BE49-F238E27FC236}">
                <a16:creationId xmlns:a16="http://schemas.microsoft.com/office/drawing/2014/main" id="{4D8C87F1-3D66-9147-9A08-16FA29955CDD}"/>
              </a:ext>
            </a:extLst>
          </p:cNvPr>
          <p:cNvCxnSpPr>
            <a:cxnSpLocks/>
          </p:cNvCxnSpPr>
          <p:nvPr/>
        </p:nvCxnSpPr>
        <p:spPr>
          <a:xfrm flipV="1">
            <a:off x="2498720" y="3856568"/>
            <a:ext cx="476250" cy="11641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A4F3DD-0D2E-DC41-8CE6-49CEF64CADFA}"/>
              </a:ext>
            </a:extLst>
          </p:cNvPr>
          <p:cNvSpPr txBox="1"/>
          <p:nvPr/>
        </p:nvSpPr>
        <p:spPr>
          <a:xfrm>
            <a:off x="225260" y="4988003"/>
            <a:ext cx="3907993" cy="707886"/>
          </a:xfrm>
          <a:prstGeom prst="rect">
            <a:avLst/>
          </a:prstGeom>
          <a:noFill/>
        </p:spPr>
        <p:txBody>
          <a:bodyPr wrap="none" rtlCol="0">
            <a:spAutoFit/>
          </a:bodyPr>
          <a:lstStyle/>
          <a:p>
            <a:r>
              <a:rPr lang="en-US" sz="4000" dirty="0"/>
              <a:t>average local loss </a:t>
            </a:r>
          </a:p>
        </p:txBody>
      </p:sp>
      <p:cxnSp>
        <p:nvCxnSpPr>
          <p:cNvPr id="13" name="Straight Arrow Connector 12">
            <a:extLst>
              <a:ext uri="{FF2B5EF4-FFF2-40B4-BE49-F238E27FC236}">
                <a16:creationId xmlns:a16="http://schemas.microsoft.com/office/drawing/2014/main" id="{BD21BAA7-2D76-6849-864B-FA2B85CD2323}"/>
              </a:ext>
            </a:extLst>
          </p:cNvPr>
          <p:cNvCxnSpPr>
            <a:cxnSpLocks/>
          </p:cNvCxnSpPr>
          <p:nvPr/>
        </p:nvCxnSpPr>
        <p:spPr>
          <a:xfrm flipH="1" flipV="1">
            <a:off x="7658100" y="3535891"/>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87C745-1DAF-344F-8A07-4C70F196006C}"/>
              </a:ext>
            </a:extLst>
          </p:cNvPr>
          <p:cNvSpPr txBox="1"/>
          <p:nvPr/>
        </p:nvSpPr>
        <p:spPr>
          <a:xfrm>
            <a:off x="7923181" y="5147869"/>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18" name="Straight Arrow Connector 17">
            <a:extLst>
              <a:ext uri="{FF2B5EF4-FFF2-40B4-BE49-F238E27FC236}">
                <a16:creationId xmlns:a16="http://schemas.microsoft.com/office/drawing/2014/main" id="{C6393881-5285-F74A-86B3-512F4CA25F3E}"/>
              </a:ext>
            </a:extLst>
          </p:cNvPr>
          <p:cNvCxnSpPr/>
          <p:nvPr/>
        </p:nvCxnSpPr>
        <p:spPr>
          <a:xfrm>
            <a:off x="3802026" y="4235977"/>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F70E2B-CECB-9345-B445-64D4249855D4}"/>
              </a:ext>
            </a:extLst>
          </p:cNvPr>
          <p:cNvSpPr txBox="1"/>
          <p:nvPr/>
        </p:nvSpPr>
        <p:spPr>
          <a:xfrm>
            <a:off x="3906675" y="4490252"/>
            <a:ext cx="2289088" cy="707886"/>
          </a:xfrm>
          <a:prstGeom prst="rect">
            <a:avLst/>
          </a:prstGeom>
          <a:noFill/>
        </p:spPr>
        <p:txBody>
          <a:bodyPr wrap="none" rtlCol="0">
            <a:spAutoFit/>
          </a:bodyPr>
          <a:lstStyle/>
          <a:p>
            <a:r>
              <a:rPr lang="en-US" sz="4000" dirty="0"/>
              <a:t>increasing</a:t>
            </a:r>
          </a:p>
        </p:txBody>
      </p:sp>
      <p:pic>
        <p:nvPicPr>
          <p:cNvPr id="20" name="Picture 19">
            <a:extLst>
              <a:ext uri="{FF2B5EF4-FFF2-40B4-BE49-F238E27FC236}">
                <a16:creationId xmlns:a16="http://schemas.microsoft.com/office/drawing/2014/main" id="{5D5F7B28-4F4A-BC4A-A93F-FA0C71EC89D9}"/>
              </a:ext>
            </a:extLst>
          </p:cNvPr>
          <p:cNvPicPr>
            <a:picLocks noChangeAspect="1"/>
          </p:cNvPicPr>
          <p:nvPr/>
        </p:nvPicPr>
        <p:blipFill>
          <a:blip r:embed="rId2"/>
          <a:stretch>
            <a:fillRect/>
          </a:stretch>
        </p:blipFill>
        <p:spPr>
          <a:xfrm>
            <a:off x="6195763" y="4592188"/>
            <a:ext cx="368318" cy="504014"/>
          </a:xfrm>
          <a:prstGeom prst="rect">
            <a:avLst/>
          </a:prstGeom>
        </p:spPr>
      </p:pic>
      <p:sp>
        <p:nvSpPr>
          <p:cNvPr id="21" name="TextBox 20">
            <a:extLst>
              <a:ext uri="{FF2B5EF4-FFF2-40B4-BE49-F238E27FC236}">
                <a16:creationId xmlns:a16="http://schemas.microsoft.com/office/drawing/2014/main" id="{DD8AD7B1-E91B-5D4B-AE1C-8326C9090BE8}"/>
              </a:ext>
            </a:extLst>
          </p:cNvPr>
          <p:cNvSpPr txBox="1"/>
          <p:nvPr/>
        </p:nvSpPr>
        <p:spPr>
          <a:xfrm>
            <a:off x="334952" y="5958299"/>
            <a:ext cx="2640018" cy="707886"/>
          </a:xfrm>
          <a:prstGeom prst="rect">
            <a:avLst/>
          </a:prstGeom>
          <a:noFill/>
        </p:spPr>
        <p:txBody>
          <a:bodyPr wrap="none" rtlCol="0">
            <a:spAutoFit/>
          </a:bodyPr>
          <a:lstStyle/>
          <a:p>
            <a:r>
              <a:rPr lang="en-US" sz="4000" dirty="0"/>
              <a:t>training set </a:t>
            </a:r>
          </a:p>
        </p:txBody>
      </p:sp>
      <p:pic>
        <p:nvPicPr>
          <p:cNvPr id="22" name="Picture 21">
            <a:extLst>
              <a:ext uri="{FF2B5EF4-FFF2-40B4-BE49-F238E27FC236}">
                <a16:creationId xmlns:a16="http://schemas.microsoft.com/office/drawing/2014/main" id="{18BA04DF-ADA6-B640-A6ED-6537E6DFFB81}"/>
              </a:ext>
            </a:extLst>
          </p:cNvPr>
          <p:cNvPicPr>
            <a:picLocks noChangeAspect="1"/>
          </p:cNvPicPr>
          <p:nvPr/>
        </p:nvPicPr>
        <p:blipFill>
          <a:blip r:embed="rId3"/>
          <a:stretch>
            <a:fillRect/>
          </a:stretch>
        </p:blipFill>
        <p:spPr>
          <a:xfrm>
            <a:off x="2834302" y="6126700"/>
            <a:ext cx="530119" cy="3710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360D6E-9326-4041-892E-1EBFF629DB30}"/>
                  </a:ext>
                </a:extLst>
              </p:cNvPr>
              <p:cNvSpPr txBox="1"/>
              <p:nvPr/>
            </p:nvSpPr>
            <p:spPr>
              <a:xfrm>
                <a:off x="33350" y="1540091"/>
                <a:ext cx="11919738"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1" i="0" smtClean="0">
                                  <a:latin typeface="Cambria Math" panose="02040503050406030204" pitchFamily="18" charset="0"/>
                                  <a:ea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r>
                                <a:rPr lang="de-DE" sz="4800" i="1">
                                  <a:latin typeface="Cambria Math" panose="02040503050406030204" pitchFamily="18" charset="0"/>
                                  <a:ea typeface="Cambria Math" panose="02040503050406030204" pitchFamily="18" charset="0"/>
                                </a:rPr>
                                <m:t>𝜙</m:t>
                              </m:r>
                              <m:d>
                                <m:dPr>
                                  <m:ctrlPr>
                                    <a:rPr lang="de-DE"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de-DE"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4" name="TextBox 3">
                <a:extLst>
                  <a:ext uri="{FF2B5EF4-FFF2-40B4-BE49-F238E27FC236}">
                    <a16:creationId xmlns:a16="http://schemas.microsoft.com/office/drawing/2014/main" id="{8D360D6E-9326-4041-892E-1EBFF629DB30}"/>
                  </a:ext>
                </a:extLst>
              </p:cNvPr>
              <p:cNvSpPr txBox="1">
                <a:spLocks noRot="1" noChangeAspect="1" noMove="1" noResize="1" noEditPoints="1" noAdjustHandles="1" noChangeArrowheads="1" noChangeShapeType="1" noTextEdit="1"/>
              </p:cNvSpPr>
              <p:nvPr/>
            </p:nvSpPr>
            <p:spPr>
              <a:xfrm>
                <a:off x="33350" y="1540091"/>
                <a:ext cx="11919738" cy="2249975"/>
              </a:xfrm>
              <a:prstGeom prst="rect">
                <a:avLst/>
              </a:prstGeom>
              <a:blipFill>
                <a:blip r:embed="rId4"/>
                <a:stretch>
                  <a:fillRect l="-7872"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3273731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Special Case: Network Lasso.</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57</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9D1EAC4-EA4D-F54C-9C19-513C92AB07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4754" y="3595736"/>
            <a:ext cx="11289506" cy="2424063"/>
          </a:xfrm>
          <a:prstGeom prst="rect">
            <a:avLst/>
          </a:prstGeom>
          <a:ln w="63500">
            <a:solidFill>
              <a:schemeClr val="accent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AA30E8-70CD-CE41-B51B-B99B1B950CA6}"/>
                  </a:ext>
                </a:extLst>
              </p:cNvPr>
              <p:cNvSpPr txBox="1"/>
              <p:nvPr/>
            </p:nvSpPr>
            <p:spPr>
              <a:xfrm>
                <a:off x="0" y="1177485"/>
                <a:ext cx="11583043"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rPr>
                          </m:ctrlPr>
                        </m:funcPr>
                        <m:fName>
                          <m:limLow>
                            <m:limLowPr>
                              <m:ctrlPr>
                                <a:rPr lang="en-GB" sz="4800" i="1" smtClean="0">
                                  <a:latin typeface="Cambria Math" panose="02040503050406030204" pitchFamily="18" charset="0"/>
                                </a:rPr>
                              </m:ctrlPr>
                            </m:limLowPr>
                            <m:e>
                              <m:r>
                                <m:rPr>
                                  <m:sty m:val="p"/>
                                </m:rPr>
                                <a:rPr lang="en-GB" sz="4800" i="0" smtClean="0">
                                  <a:latin typeface="Cambria Math" panose="02040503050406030204" pitchFamily="18" charset="0"/>
                                </a:rPr>
                                <m:t>min</m:t>
                              </m:r>
                            </m:e>
                            <m:lim>
                              <m:r>
                                <a:rPr lang="de-DE" sz="4800" b="1" i="0" smtClean="0">
                                  <a:latin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6" name="TextBox 5">
                <a:extLst>
                  <a:ext uri="{FF2B5EF4-FFF2-40B4-BE49-F238E27FC236}">
                    <a16:creationId xmlns:a16="http://schemas.microsoft.com/office/drawing/2014/main" id="{87AA30E8-70CD-CE41-B51B-B99B1B950CA6}"/>
                  </a:ext>
                </a:extLst>
              </p:cNvPr>
              <p:cNvSpPr txBox="1">
                <a:spLocks noRot="1" noChangeAspect="1" noMove="1" noResize="1" noEditPoints="1" noAdjustHandles="1" noChangeArrowheads="1" noChangeShapeType="1" noTextEdit="1"/>
              </p:cNvSpPr>
              <p:nvPr/>
            </p:nvSpPr>
            <p:spPr>
              <a:xfrm>
                <a:off x="0" y="1177485"/>
                <a:ext cx="11583043" cy="2249975"/>
              </a:xfrm>
              <a:prstGeom prst="rect">
                <a:avLst/>
              </a:prstGeom>
              <a:blipFill>
                <a:blip r:embed="rId4"/>
                <a:stretch>
                  <a:fillRect l="-8215"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2270697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“MOCHA”</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58</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910633" cy="225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0" i="1" smtClean="0">
                                  <a:latin typeface="Cambria Math" panose="02040503050406030204" pitchFamily="18" charset="0"/>
                                  <a:ea typeface="Cambria Math" panose="02040503050406030204" pitchFamily="18" charset="0"/>
                                </a:rPr>
                                <m:t>𝑤</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e>
                      </m:func>
                      <m:nary>
                        <m:naryPr>
                          <m:chr m:val="∑"/>
                          <m:supHide m:val="on"/>
                          <m:ctrlPr>
                            <a:rPr lang="en-GB" sz="4800" i="1" smtClean="0">
                              <a:latin typeface="Cambria Math" panose="02040503050406030204" pitchFamily="18" charset="0"/>
                              <a:ea typeface="Cambria Math" panose="02040503050406030204" pitchFamily="18" charset="0"/>
                            </a:rPr>
                          </m:ctrlPr>
                        </m:naryPr>
                        <m:sub>
                          <m:d>
                            <m:dPr>
                              <m:begChr m:val="{"/>
                              <m:endChr m:val="}"/>
                              <m:ctrlPr>
                                <a:rPr lang="en-GB" sz="4800" i="1" smtClean="0">
                                  <a:latin typeface="Cambria Math" panose="02040503050406030204" pitchFamily="18" charset="0"/>
                                  <a:ea typeface="Cambria Math" panose="02040503050406030204" pitchFamily="18" charset="0"/>
                                </a:rPr>
                              </m:ctrlPr>
                            </m:dPr>
                            <m:e>
                              <m:r>
                                <a:rPr lang="de-DE" sz="4800" b="0" i="1" smtClean="0">
                                  <a:latin typeface="Cambria Math" panose="02040503050406030204" pitchFamily="18" charset="0"/>
                                  <a:ea typeface="Cambria Math" panose="02040503050406030204" pitchFamily="18" charset="0"/>
                                </a:rPr>
                                <m:t>𝑖</m:t>
                              </m:r>
                              <m:r>
                                <a:rPr lang="de-DE" sz="4800" b="0" i="1" smtClean="0">
                                  <a:latin typeface="Cambria Math" panose="02040503050406030204" pitchFamily="18" charset="0"/>
                                  <a:ea typeface="Cambria Math" panose="02040503050406030204" pitchFamily="18" charset="0"/>
                                </a:rPr>
                                <m:t>,</m:t>
                              </m:r>
                              <m:r>
                                <a:rPr lang="de-DE" sz="4800" b="0" i="1" smtClean="0">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sSup>
                            <m:sSupPr>
                              <m:ctrlPr>
                                <a:rPr lang="de-DE" sz="4800" i="1">
                                  <a:latin typeface="Cambria Math" panose="02040503050406030204" pitchFamily="18" charset="0"/>
                                </a:rPr>
                              </m:ctrlPr>
                            </m:sSupPr>
                            <m:e>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sup>
                              <m:r>
                                <a:rPr lang="de-DE" sz="4800" i="1">
                                  <a:latin typeface="Cambria Math" panose="02040503050406030204" pitchFamily="18" charset="0"/>
                                </a:rPr>
                                <m:t>2</m:t>
                              </m:r>
                            </m:sup>
                          </m:sSup>
                        </m:e>
                      </m:nary>
                    </m:oMath>
                  </m:oMathPara>
                </a14:m>
                <a:endParaRPr lang="en-GB" sz="48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910633" cy="2258311"/>
              </a:xfrm>
              <a:prstGeom prst="rect">
                <a:avLst/>
              </a:prstGeom>
              <a:blipFill>
                <a:blip r:embed="rId3"/>
                <a:stretch>
                  <a:fillRect l="-7783" t="-116760" b="-144134"/>
                </a:stretch>
              </a:blipFill>
            </p:spPr>
            <p:txBody>
              <a:bodyPr/>
              <a:lstStyle/>
              <a:p>
                <a:r>
                  <a:rPr lang="en-GB">
                    <a:noFill/>
                  </a:rPr>
                  <a:t> </a:t>
                </a:r>
              </a:p>
            </p:txBody>
          </p:sp>
        </mc:Fallback>
      </mc:AlternateContent>
    </p:spTree>
    <p:extLst>
      <p:ext uri="{BB962C8B-B14F-4D97-AF65-F5344CB8AC3E}">
        <p14:creationId xmlns:p14="http://schemas.microsoft.com/office/powerpoint/2010/main" val="1184290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Graph Sig. Recovery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59</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734816" cy="2100832"/>
              </a:xfrm>
              <a:prstGeom prst="rect">
                <a:avLst/>
              </a:prstGeom>
              <a:blipFill>
                <a:blip r:embed="rId3"/>
                <a:stretch>
                  <a:fillRect l="-7027" t="-113174" b="-139521"/>
                </a:stretch>
              </a:blipFill>
            </p:spPr>
            <p:txBody>
              <a:bodyPr/>
              <a:lstStyle/>
              <a:p>
                <a:r>
                  <a:rPr lang="en-GB">
                    <a:noFill/>
                  </a:rPr>
                  <a:t> </a:t>
                </a:r>
              </a:p>
            </p:txBody>
          </p:sp>
        </mc:Fallback>
      </mc:AlternateContent>
    </p:spTree>
    <p:extLst>
      <p:ext uri="{BB962C8B-B14F-4D97-AF65-F5344CB8AC3E}">
        <p14:creationId xmlns:p14="http://schemas.microsoft.com/office/powerpoint/2010/main" val="123565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EET/local Helsinki time)</a:t>
            </a:r>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550514" y="200729"/>
            <a:ext cx="8919750" cy="923330"/>
          </a:xfrm>
          <a:prstGeom prst="rect">
            <a:avLst/>
          </a:prstGeom>
          <a:noFill/>
        </p:spPr>
        <p:txBody>
          <a:bodyPr wrap="none" rtlCol="0">
            <a:spAutoFit/>
          </a:bodyPr>
          <a:lstStyle/>
          <a:p>
            <a:r>
              <a:rPr lang="en-US" sz="5400" b="1" dirty="0" err="1"/>
              <a:t>GTVMin</a:t>
            </a:r>
            <a:r>
              <a:rPr lang="en-US" sz="5400" b="1" dirty="0"/>
              <a:t> is Multi-Task Learning</a:t>
            </a:r>
          </a:p>
        </p:txBody>
      </p:sp>
      <p:sp>
        <p:nvSpPr>
          <p:cNvPr id="4" name="Slide Number Placeholder 3">
            <a:extLst>
              <a:ext uri="{FF2B5EF4-FFF2-40B4-BE49-F238E27FC236}">
                <a16:creationId xmlns:a16="http://schemas.microsoft.com/office/drawing/2014/main" id="{34297891-109C-1D46-B99F-2EB5BEB7DEA3}"/>
              </a:ext>
            </a:extLst>
          </p:cNvPr>
          <p:cNvSpPr>
            <a:spLocks noGrp="1"/>
          </p:cNvSpPr>
          <p:nvPr>
            <p:ph type="sldNum" sz="quarter" idx="12"/>
          </p:nvPr>
        </p:nvSpPr>
        <p:spPr/>
        <p:txBody>
          <a:bodyPr/>
          <a:lstStyle/>
          <a:p>
            <a:fld id="{D75B69EA-F5F3-9148-B3D2-85669F9D4A27}" type="slidenum">
              <a:rPr lang="en-US" smtClean="0"/>
              <a:t>60</a:t>
            </a:fld>
            <a:endParaRPr lang="en-US"/>
          </a:p>
        </p:txBody>
      </p:sp>
      <p:sp>
        <p:nvSpPr>
          <p:cNvPr id="3" name="TextBox 2">
            <a:extLst>
              <a:ext uri="{FF2B5EF4-FFF2-40B4-BE49-F238E27FC236}">
                <a16:creationId xmlns:a16="http://schemas.microsoft.com/office/drawing/2014/main" id="{AD986C94-667C-A347-BE91-CA90930EF1F5}"/>
              </a:ext>
            </a:extLst>
          </p:cNvPr>
          <p:cNvSpPr txBox="1"/>
          <p:nvPr/>
        </p:nvSpPr>
        <p:spPr>
          <a:xfrm>
            <a:off x="550514" y="1904879"/>
            <a:ext cx="7647683" cy="2123658"/>
          </a:xfrm>
          <a:prstGeom prst="rect">
            <a:avLst/>
          </a:prstGeom>
          <a:noFill/>
        </p:spPr>
        <p:txBody>
          <a:bodyPr wrap="square" rtlCol="0">
            <a:spAutoFit/>
          </a:bodyPr>
          <a:lstStyle/>
          <a:p>
            <a:r>
              <a:rPr lang="en-US" sz="4400" dirty="0"/>
              <a:t>learn model params jointly for all nodes exploit similarities between local datasets</a:t>
            </a:r>
          </a:p>
        </p:txBody>
      </p:sp>
      <p:sp>
        <p:nvSpPr>
          <p:cNvPr id="5" name="TextBox 4">
            <a:extLst>
              <a:ext uri="{FF2B5EF4-FFF2-40B4-BE49-F238E27FC236}">
                <a16:creationId xmlns:a16="http://schemas.microsoft.com/office/drawing/2014/main" id="{5028E9CA-AD8A-104A-AF2C-D5FF0E6B4AA5}"/>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7623F6BD-3C40-3343-976A-D97A0B2EDF89}"/>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7D0191-6C7D-C641-8ABF-6DC5C7773F3A}"/>
              </a:ext>
            </a:extLst>
          </p:cNvPr>
          <p:cNvSpPr/>
          <p:nvPr/>
        </p:nvSpPr>
        <p:spPr>
          <a:xfrm>
            <a:off x="7366000" y="268352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A18F65-6C0A-8548-A0A1-467EF63C0680}"/>
              </a:ext>
            </a:extLst>
          </p:cNvPr>
          <p:cNvSpPr/>
          <p:nvPr/>
        </p:nvSpPr>
        <p:spPr>
          <a:xfrm>
            <a:off x="3530600" y="45191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66F3F0-AB7B-3242-93A9-BCD8B261D6C0}"/>
              </a:ext>
            </a:extLst>
          </p:cNvPr>
          <p:cNvSpPr/>
          <p:nvPr/>
        </p:nvSpPr>
        <p:spPr>
          <a:xfrm>
            <a:off x="5207000" y="60488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8B38EA-FC5C-9645-9D8A-CFF0CD908FC4}"/>
              </a:ext>
            </a:extLst>
          </p:cNvPr>
          <p:cNvSpPr/>
          <p:nvPr/>
        </p:nvSpPr>
        <p:spPr>
          <a:xfrm>
            <a:off x="6565902" y="47480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01786D5-F55A-5643-B8F8-F18B875C4DD5}"/>
              </a:ext>
            </a:extLst>
          </p:cNvPr>
          <p:cNvCxnSpPr>
            <a:cxnSpLocks/>
          </p:cNvCxnSpPr>
          <p:nvPr/>
        </p:nvCxnSpPr>
        <p:spPr>
          <a:xfrm flipH="1">
            <a:off x="7718807" y="2038251"/>
            <a:ext cx="1207804" cy="89913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3BF083-063E-504A-A255-2E57A140DDF0}"/>
              </a:ext>
            </a:extLst>
          </p:cNvPr>
          <p:cNvCxnSpPr>
            <a:cxnSpLocks/>
          </p:cNvCxnSpPr>
          <p:nvPr/>
        </p:nvCxnSpPr>
        <p:spPr>
          <a:xfrm flipV="1">
            <a:off x="7081606" y="2942063"/>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915673-B2B4-2E40-A250-9A186F925A49}"/>
              </a:ext>
            </a:extLst>
          </p:cNvPr>
          <p:cNvCxnSpPr>
            <a:cxnSpLocks/>
          </p:cNvCxnSpPr>
          <p:nvPr/>
        </p:nvCxnSpPr>
        <p:spPr>
          <a:xfrm flipV="1">
            <a:off x="5588000" y="5252609"/>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C5B8D-8312-1347-80C0-6BCDD9049AB4}"/>
              </a:ext>
            </a:extLst>
          </p:cNvPr>
          <p:cNvCxnSpPr>
            <a:cxnSpLocks/>
          </p:cNvCxnSpPr>
          <p:nvPr/>
        </p:nvCxnSpPr>
        <p:spPr>
          <a:xfrm>
            <a:off x="3911600" y="4848435"/>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24B73E-2B40-7647-A24A-7B03D2975541}"/>
              </a:ext>
            </a:extLst>
          </p:cNvPr>
          <p:cNvCxnSpPr>
            <a:cxnSpLocks/>
          </p:cNvCxnSpPr>
          <p:nvPr/>
        </p:nvCxnSpPr>
        <p:spPr>
          <a:xfrm flipH="1" flipV="1">
            <a:off x="3911600" y="4848435"/>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EF3F0D-6727-EA49-A72C-DC126D3132CC}"/>
              </a:ext>
            </a:extLst>
          </p:cNvPr>
          <p:cNvPicPr>
            <a:picLocks noChangeAspect="1"/>
          </p:cNvPicPr>
          <p:nvPr/>
        </p:nvPicPr>
        <p:blipFill>
          <a:blip r:embed="rId3"/>
          <a:stretch>
            <a:fillRect/>
          </a:stretch>
        </p:blipFill>
        <p:spPr>
          <a:xfrm>
            <a:off x="7999896" y="2978933"/>
            <a:ext cx="1234286" cy="720000"/>
          </a:xfrm>
          <a:prstGeom prst="rect">
            <a:avLst/>
          </a:prstGeom>
        </p:spPr>
      </p:pic>
      <p:pic>
        <p:nvPicPr>
          <p:cNvPr id="19" name="Picture 18">
            <a:extLst>
              <a:ext uri="{FF2B5EF4-FFF2-40B4-BE49-F238E27FC236}">
                <a16:creationId xmlns:a16="http://schemas.microsoft.com/office/drawing/2014/main" id="{F925B1D4-0B7B-2245-B920-0490D8DF37FA}"/>
              </a:ext>
            </a:extLst>
          </p:cNvPr>
          <p:cNvPicPr>
            <a:picLocks noChangeAspect="1"/>
          </p:cNvPicPr>
          <p:nvPr/>
        </p:nvPicPr>
        <p:blipFill>
          <a:blip r:embed="rId4"/>
          <a:stretch>
            <a:fillRect/>
          </a:stretch>
        </p:blipFill>
        <p:spPr>
          <a:xfrm>
            <a:off x="7330503" y="4604709"/>
            <a:ext cx="1384992" cy="769440"/>
          </a:xfrm>
          <a:prstGeom prst="rect">
            <a:avLst/>
          </a:prstGeom>
        </p:spPr>
      </p:pic>
      <p:sp>
        <p:nvSpPr>
          <p:cNvPr id="28" name="Oval 27">
            <a:extLst>
              <a:ext uri="{FF2B5EF4-FFF2-40B4-BE49-F238E27FC236}">
                <a16:creationId xmlns:a16="http://schemas.microsoft.com/office/drawing/2014/main" id="{18333048-600F-A642-9ED8-527B483F8BE5}"/>
              </a:ext>
            </a:extLst>
          </p:cNvPr>
          <p:cNvSpPr/>
          <p:nvPr/>
        </p:nvSpPr>
        <p:spPr>
          <a:xfrm>
            <a:off x="10426891" y="248781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54D344B-32C8-684F-9FEF-4E29F5498BB8}"/>
              </a:ext>
            </a:extLst>
          </p:cNvPr>
          <p:cNvCxnSpPr>
            <a:cxnSpLocks/>
          </p:cNvCxnSpPr>
          <p:nvPr/>
        </p:nvCxnSpPr>
        <p:spPr>
          <a:xfrm flipH="1">
            <a:off x="7712752" y="2809815"/>
            <a:ext cx="3134978" cy="2596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E0F05-9C7F-DA49-B3ED-4075BA60D9DF}"/>
              </a:ext>
            </a:extLst>
          </p:cNvPr>
          <p:cNvCxnSpPr>
            <a:cxnSpLocks/>
          </p:cNvCxnSpPr>
          <p:nvPr/>
        </p:nvCxnSpPr>
        <p:spPr>
          <a:xfrm>
            <a:off x="8966450" y="2038251"/>
            <a:ext cx="1841441" cy="700682"/>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35" name="Graphic 34" descr="Cycling with solid fill">
            <a:extLst>
              <a:ext uri="{FF2B5EF4-FFF2-40B4-BE49-F238E27FC236}">
                <a16:creationId xmlns:a16="http://schemas.microsoft.com/office/drawing/2014/main" id="{18537BC0-5BEC-3B43-87E0-3E6C7777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450" y="969902"/>
            <a:ext cx="1385980" cy="1385980"/>
          </a:xfrm>
          <a:prstGeom prst="rect">
            <a:avLst/>
          </a:prstGeom>
        </p:spPr>
      </p:pic>
      <p:pic>
        <p:nvPicPr>
          <p:cNvPr id="37" name="Graphic 36" descr="Cross country skiing with solid fill">
            <a:extLst>
              <a:ext uri="{FF2B5EF4-FFF2-40B4-BE49-F238E27FC236}">
                <a16:creationId xmlns:a16="http://schemas.microsoft.com/office/drawing/2014/main" id="{B8F1A48F-453C-3543-B1D3-10FAA3D96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3409" y="4743774"/>
            <a:ext cx="1238101" cy="1238101"/>
          </a:xfrm>
          <a:prstGeom prst="rect">
            <a:avLst/>
          </a:prstGeom>
        </p:spPr>
      </p:pic>
      <p:pic>
        <p:nvPicPr>
          <p:cNvPr id="43" name="Graphic 42" descr="Tennis with solid fill">
            <a:extLst>
              <a:ext uri="{FF2B5EF4-FFF2-40B4-BE49-F238E27FC236}">
                <a16:creationId xmlns:a16="http://schemas.microsoft.com/office/drawing/2014/main" id="{BD0A9FDA-DE46-B646-A5E9-ACFBC1023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1" y="5394819"/>
            <a:ext cx="1308100" cy="1308100"/>
          </a:xfrm>
          <a:prstGeom prst="rect">
            <a:avLst/>
          </a:prstGeom>
        </p:spPr>
      </p:pic>
    </p:spTree>
    <p:extLst>
      <p:ext uri="{BB962C8B-B14F-4D97-AF65-F5344CB8AC3E}">
        <p14:creationId xmlns:p14="http://schemas.microsoft.com/office/powerpoint/2010/main" val="2639846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F42E711A-F120-2C47-B015-2085561F3046}"/>
              </a:ext>
            </a:extLst>
          </p:cNvPr>
          <p:cNvSpPr/>
          <p:nvPr/>
        </p:nvSpPr>
        <p:spPr>
          <a:xfrm>
            <a:off x="5990417" y="987347"/>
            <a:ext cx="5790192" cy="3630447"/>
          </a:xfrm>
          <a:custGeom>
            <a:avLst/>
            <a:gdLst>
              <a:gd name="connsiteX0" fmla="*/ 3676650 w 5829300"/>
              <a:gd name="connsiteY0" fmla="*/ 3771900 h 3790950"/>
              <a:gd name="connsiteX1" fmla="*/ 3448050 w 5829300"/>
              <a:gd name="connsiteY1" fmla="*/ 3752850 h 3790950"/>
              <a:gd name="connsiteX2" fmla="*/ 3371850 w 5829300"/>
              <a:gd name="connsiteY2" fmla="*/ 3714750 h 3790950"/>
              <a:gd name="connsiteX3" fmla="*/ 3219450 w 5829300"/>
              <a:gd name="connsiteY3" fmla="*/ 3676650 h 3790950"/>
              <a:gd name="connsiteX4" fmla="*/ 3162300 w 5829300"/>
              <a:gd name="connsiteY4" fmla="*/ 3638550 h 3790950"/>
              <a:gd name="connsiteX5" fmla="*/ 2933700 w 5829300"/>
              <a:gd name="connsiteY5" fmla="*/ 3581400 h 3790950"/>
              <a:gd name="connsiteX6" fmla="*/ 2800350 w 5829300"/>
              <a:gd name="connsiteY6" fmla="*/ 3543300 h 3790950"/>
              <a:gd name="connsiteX7" fmla="*/ 2743200 w 5829300"/>
              <a:gd name="connsiteY7" fmla="*/ 3505200 h 3790950"/>
              <a:gd name="connsiteX8" fmla="*/ 2628900 w 5829300"/>
              <a:gd name="connsiteY8" fmla="*/ 3467100 h 3790950"/>
              <a:gd name="connsiteX9" fmla="*/ 2571750 w 5829300"/>
              <a:gd name="connsiteY9" fmla="*/ 3429000 h 3790950"/>
              <a:gd name="connsiteX10" fmla="*/ 2457450 w 5829300"/>
              <a:gd name="connsiteY10" fmla="*/ 3390900 h 3790950"/>
              <a:gd name="connsiteX11" fmla="*/ 2343150 w 5829300"/>
              <a:gd name="connsiteY11" fmla="*/ 3333750 h 3790950"/>
              <a:gd name="connsiteX12" fmla="*/ 2057400 w 5829300"/>
              <a:gd name="connsiteY12" fmla="*/ 3352800 h 3790950"/>
              <a:gd name="connsiteX13" fmla="*/ 1162050 w 5829300"/>
              <a:gd name="connsiteY13" fmla="*/ 3295650 h 3790950"/>
              <a:gd name="connsiteX14" fmla="*/ 1009650 w 5829300"/>
              <a:gd name="connsiteY14" fmla="*/ 3257550 h 3790950"/>
              <a:gd name="connsiteX15" fmla="*/ 914400 w 5829300"/>
              <a:gd name="connsiteY15" fmla="*/ 3238500 h 3790950"/>
              <a:gd name="connsiteX16" fmla="*/ 800100 w 5829300"/>
              <a:gd name="connsiteY16" fmla="*/ 3200400 h 3790950"/>
              <a:gd name="connsiteX17" fmla="*/ 685800 w 5829300"/>
              <a:gd name="connsiteY17" fmla="*/ 3124200 h 3790950"/>
              <a:gd name="connsiteX18" fmla="*/ 628650 w 5829300"/>
              <a:gd name="connsiteY18" fmla="*/ 3086100 h 3790950"/>
              <a:gd name="connsiteX19" fmla="*/ 571500 w 5829300"/>
              <a:gd name="connsiteY19" fmla="*/ 3028950 h 3790950"/>
              <a:gd name="connsiteX20" fmla="*/ 457200 w 5829300"/>
              <a:gd name="connsiteY20" fmla="*/ 2952750 h 3790950"/>
              <a:gd name="connsiteX21" fmla="*/ 400050 w 5829300"/>
              <a:gd name="connsiteY21" fmla="*/ 2914650 h 3790950"/>
              <a:gd name="connsiteX22" fmla="*/ 342900 w 5829300"/>
              <a:gd name="connsiteY22" fmla="*/ 2876550 h 3790950"/>
              <a:gd name="connsiteX23" fmla="*/ 228600 w 5829300"/>
              <a:gd name="connsiteY23" fmla="*/ 2819400 h 3790950"/>
              <a:gd name="connsiteX24" fmla="*/ 114300 w 5829300"/>
              <a:gd name="connsiteY24" fmla="*/ 2724150 h 3790950"/>
              <a:gd name="connsiteX25" fmla="*/ 76200 w 5829300"/>
              <a:gd name="connsiteY25" fmla="*/ 2667000 h 3790950"/>
              <a:gd name="connsiteX26" fmla="*/ 38100 w 5829300"/>
              <a:gd name="connsiteY26" fmla="*/ 2552700 h 3790950"/>
              <a:gd name="connsiteX27" fmla="*/ 0 w 5829300"/>
              <a:gd name="connsiteY27" fmla="*/ 2419350 h 3790950"/>
              <a:gd name="connsiteX28" fmla="*/ 19050 w 5829300"/>
              <a:gd name="connsiteY28" fmla="*/ 2057400 h 3790950"/>
              <a:gd name="connsiteX29" fmla="*/ 57150 w 5829300"/>
              <a:gd name="connsiteY29" fmla="*/ 2000250 h 3790950"/>
              <a:gd name="connsiteX30" fmla="*/ 171450 w 5829300"/>
              <a:gd name="connsiteY30" fmla="*/ 1885950 h 3790950"/>
              <a:gd name="connsiteX31" fmla="*/ 285750 w 5829300"/>
              <a:gd name="connsiteY31" fmla="*/ 1790700 h 3790950"/>
              <a:gd name="connsiteX32" fmla="*/ 400050 w 5829300"/>
              <a:gd name="connsiteY32" fmla="*/ 1733550 h 3790950"/>
              <a:gd name="connsiteX33" fmla="*/ 514350 w 5829300"/>
              <a:gd name="connsiteY33" fmla="*/ 1657350 h 3790950"/>
              <a:gd name="connsiteX34" fmla="*/ 571500 w 5829300"/>
              <a:gd name="connsiteY34" fmla="*/ 1619250 h 3790950"/>
              <a:gd name="connsiteX35" fmla="*/ 800100 w 5829300"/>
              <a:gd name="connsiteY35" fmla="*/ 1504950 h 3790950"/>
              <a:gd name="connsiteX36" fmla="*/ 876300 w 5829300"/>
              <a:gd name="connsiteY36" fmla="*/ 1466850 h 3790950"/>
              <a:gd name="connsiteX37" fmla="*/ 952500 w 5829300"/>
              <a:gd name="connsiteY37" fmla="*/ 1428750 h 3790950"/>
              <a:gd name="connsiteX38" fmla="*/ 1104900 w 5829300"/>
              <a:gd name="connsiteY38" fmla="*/ 1371600 h 3790950"/>
              <a:gd name="connsiteX39" fmla="*/ 1276350 w 5829300"/>
              <a:gd name="connsiteY39" fmla="*/ 1314450 h 3790950"/>
              <a:gd name="connsiteX40" fmla="*/ 1333500 w 5829300"/>
              <a:gd name="connsiteY40" fmla="*/ 1295400 h 3790950"/>
              <a:gd name="connsiteX41" fmla="*/ 1428750 w 5829300"/>
              <a:gd name="connsiteY41" fmla="*/ 1257300 h 3790950"/>
              <a:gd name="connsiteX42" fmla="*/ 1562100 w 5829300"/>
              <a:gd name="connsiteY42" fmla="*/ 1200150 h 3790950"/>
              <a:gd name="connsiteX43" fmla="*/ 1676400 w 5829300"/>
              <a:gd name="connsiteY43" fmla="*/ 1123950 h 3790950"/>
              <a:gd name="connsiteX44" fmla="*/ 1828800 w 5829300"/>
              <a:gd name="connsiteY44" fmla="*/ 1047750 h 3790950"/>
              <a:gd name="connsiteX45" fmla="*/ 2228850 w 5829300"/>
              <a:gd name="connsiteY45" fmla="*/ 857250 h 3790950"/>
              <a:gd name="connsiteX46" fmla="*/ 2305050 w 5829300"/>
              <a:gd name="connsiteY46" fmla="*/ 819150 h 3790950"/>
              <a:gd name="connsiteX47" fmla="*/ 2533650 w 5829300"/>
              <a:gd name="connsiteY47" fmla="*/ 704850 h 3790950"/>
              <a:gd name="connsiteX48" fmla="*/ 2647950 w 5829300"/>
              <a:gd name="connsiteY48" fmla="*/ 647700 h 3790950"/>
              <a:gd name="connsiteX49" fmla="*/ 2743200 w 5829300"/>
              <a:gd name="connsiteY49" fmla="*/ 609600 h 3790950"/>
              <a:gd name="connsiteX50" fmla="*/ 2800350 w 5829300"/>
              <a:gd name="connsiteY50" fmla="*/ 590550 h 3790950"/>
              <a:gd name="connsiteX51" fmla="*/ 2895600 w 5829300"/>
              <a:gd name="connsiteY51" fmla="*/ 552450 h 3790950"/>
              <a:gd name="connsiteX52" fmla="*/ 3009900 w 5829300"/>
              <a:gd name="connsiteY52" fmla="*/ 514350 h 3790950"/>
              <a:gd name="connsiteX53" fmla="*/ 3067050 w 5829300"/>
              <a:gd name="connsiteY53" fmla="*/ 476250 h 3790950"/>
              <a:gd name="connsiteX54" fmla="*/ 3124200 w 5829300"/>
              <a:gd name="connsiteY54" fmla="*/ 457200 h 3790950"/>
              <a:gd name="connsiteX55" fmla="*/ 3238500 w 5829300"/>
              <a:gd name="connsiteY55" fmla="*/ 381000 h 3790950"/>
              <a:gd name="connsiteX56" fmla="*/ 3295650 w 5829300"/>
              <a:gd name="connsiteY56" fmla="*/ 342900 h 3790950"/>
              <a:gd name="connsiteX57" fmla="*/ 3371850 w 5829300"/>
              <a:gd name="connsiteY57" fmla="*/ 266700 h 3790950"/>
              <a:gd name="connsiteX58" fmla="*/ 3486150 w 5829300"/>
              <a:gd name="connsiteY58" fmla="*/ 190500 h 3790950"/>
              <a:gd name="connsiteX59" fmla="*/ 3543300 w 5829300"/>
              <a:gd name="connsiteY59" fmla="*/ 133350 h 3790950"/>
              <a:gd name="connsiteX60" fmla="*/ 3600450 w 5829300"/>
              <a:gd name="connsiteY60" fmla="*/ 114300 h 3790950"/>
              <a:gd name="connsiteX61" fmla="*/ 3657600 w 5829300"/>
              <a:gd name="connsiteY61" fmla="*/ 76200 h 3790950"/>
              <a:gd name="connsiteX62" fmla="*/ 3790950 w 5829300"/>
              <a:gd name="connsiteY62" fmla="*/ 0 h 3790950"/>
              <a:gd name="connsiteX63" fmla="*/ 4152900 w 5829300"/>
              <a:gd name="connsiteY63" fmla="*/ 38100 h 3790950"/>
              <a:gd name="connsiteX64" fmla="*/ 4267200 w 5829300"/>
              <a:gd name="connsiteY64" fmla="*/ 95250 h 3790950"/>
              <a:gd name="connsiteX65" fmla="*/ 4438650 w 5829300"/>
              <a:gd name="connsiteY65" fmla="*/ 152400 h 3790950"/>
              <a:gd name="connsiteX66" fmla="*/ 4552950 w 5829300"/>
              <a:gd name="connsiteY66" fmla="*/ 190500 h 3790950"/>
              <a:gd name="connsiteX67" fmla="*/ 4610100 w 5829300"/>
              <a:gd name="connsiteY67" fmla="*/ 209550 h 3790950"/>
              <a:gd name="connsiteX68" fmla="*/ 4762500 w 5829300"/>
              <a:gd name="connsiteY68" fmla="*/ 247650 h 3790950"/>
              <a:gd name="connsiteX69" fmla="*/ 4819650 w 5829300"/>
              <a:gd name="connsiteY69" fmla="*/ 266700 h 3790950"/>
              <a:gd name="connsiteX70" fmla="*/ 5200650 w 5829300"/>
              <a:gd name="connsiteY70" fmla="*/ 285750 h 3790950"/>
              <a:gd name="connsiteX71" fmla="*/ 5257800 w 5829300"/>
              <a:gd name="connsiteY71" fmla="*/ 304800 h 3790950"/>
              <a:gd name="connsiteX72" fmla="*/ 5295900 w 5829300"/>
              <a:gd name="connsiteY72" fmla="*/ 361950 h 3790950"/>
              <a:gd name="connsiteX73" fmla="*/ 5429250 w 5829300"/>
              <a:gd name="connsiteY73" fmla="*/ 590550 h 3790950"/>
              <a:gd name="connsiteX74" fmla="*/ 5486400 w 5829300"/>
              <a:gd name="connsiteY74" fmla="*/ 762000 h 3790950"/>
              <a:gd name="connsiteX75" fmla="*/ 5505450 w 5829300"/>
              <a:gd name="connsiteY75" fmla="*/ 895350 h 3790950"/>
              <a:gd name="connsiteX76" fmla="*/ 5543550 w 5829300"/>
              <a:gd name="connsiteY76" fmla="*/ 990600 h 3790950"/>
              <a:gd name="connsiteX77" fmla="*/ 5562600 w 5829300"/>
              <a:gd name="connsiteY77" fmla="*/ 1200150 h 3790950"/>
              <a:gd name="connsiteX78" fmla="*/ 5581650 w 5829300"/>
              <a:gd name="connsiteY78" fmla="*/ 1276350 h 3790950"/>
              <a:gd name="connsiteX79" fmla="*/ 5600700 w 5829300"/>
              <a:gd name="connsiteY79" fmla="*/ 1390650 h 3790950"/>
              <a:gd name="connsiteX80" fmla="*/ 5638800 w 5829300"/>
              <a:gd name="connsiteY80" fmla="*/ 1752600 h 3790950"/>
              <a:gd name="connsiteX81" fmla="*/ 5657850 w 5829300"/>
              <a:gd name="connsiteY81" fmla="*/ 1943100 h 3790950"/>
              <a:gd name="connsiteX82" fmla="*/ 5695950 w 5829300"/>
              <a:gd name="connsiteY82" fmla="*/ 2095500 h 3790950"/>
              <a:gd name="connsiteX83" fmla="*/ 5734050 w 5829300"/>
              <a:gd name="connsiteY83" fmla="*/ 2228850 h 3790950"/>
              <a:gd name="connsiteX84" fmla="*/ 5753100 w 5829300"/>
              <a:gd name="connsiteY84" fmla="*/ 2381250 h 3790950"/>
              <a:gd name="connsiteX85" fmla="*/ 5791200 w 5829300"/>
              <a:gd name="connsiteY85" fmla="*/ 2514600 h 3790950"/>
              <a:gd name="connsiteX86" fmla="*/ 5829300 w 5829300"/>
              <a:gd name="connsiteY86" fmla="*/ 2686050 h 3790950"/>
              <a:gd name="connsiteX87" fmla="*/ 5810250 w 5829300"/>
              <a:gd name="connsiteY87" fmla="*/ 3238500 h 3790950"/>
              <a:gd name="connsiteX88" fmla="*/ 5791200 w 5829300"/>
              <a:gd name="connsiteY88" fmla="*/ 3295650 h 3790950"/>
              <a:gd name="connsiteX89" fmla="*/ 5676900 w 5829300"/>
              <a:gd name="connsiteY89" fmla="*/ 3409950 h 3790950"/>
              <a:gd name="connsiteX90" fmla="*/ 5467350 w 5829300"/>
              <a:gd name="connsiteY90" fmla="*/ 3524250 h 3790950"/>
              <a:gd name="connsiteX91" fmla="*/ 5334000 w 5829300"/>
              <a:gd name="connsiteY91" fmla="*/ 3600450 h 3790950"/>
              <a:gd name="connsiteX92" fmla="*/ 5276850 w 5829300"/>
              <a:gd name="connsiteY92" fmla="*/ 3657600 h 3790950"/>
              <a:gd name="connsiteX93" fmla="*/ 5162550 w 5829300"/>
              <a:gd name="connsiteY93" fmla="*/ 3695700 h 3790950"/>
              <a:gd name="connsiteX94" fmla="*/ 5086350 w 5829300"/>
              <a:gd name="connsiteY94" fmla="*/ 3733800 h 3790950"/>
              <a:gd name="connsiteX95" fmla="*/ 4610100 w 5829300"/>
              <a:gd name="connsiteY95" fmla="*/ 3790950 h 3790950"/>
              <a:gd name="connsiteX96" fmla="*/ 3638550 w 5829300"/>
              <a:gd name="connsiteY96" fmla="*/ 3771900 h 3790950"/>
              <a:gd name="connsiteX97" fmla="*/ 3371850 w 5829300"/>
              <a:gd name="connsiteY97" fmla="*/ 37528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29300" h="3790950">
                <a:moveTo>
                  <a:pt x="3676650" y="3771900"/>
                </a:moveTo>
                <a:cubicBezTo>
                  <a:pt x="3600450" y="3765550"/>
                  <a:pt x="3523204" y="3766941"/>
                  <a:pt x="3448050" y="3752850"/>
                </a:cubicBezTo>
                <a:cubicBezTo>
                  <a:pt x="3420138" y="3747617"/>
                  <a:pt x="3398791" y="3723730"/>
                  <a:pt x="3371850" y="3714750"/>
                </a:cubicBezTo>
                <a:cubicBezTo>
                  <a:pt x="3322174" y="3698191"/>
                  <a:pt x="3219450" y="3676650"/>
                  <a:pt x="3219450" y="3676650"/>
                </a:cubicBezTo>
                <a:cubicBezTo>
                  <a:pt x="3200400" y="3663950"/>
                  <a:pt x="3183222" y="3647849"/>
                  <a:pt x="3162300" y="3638550"/>
                </a:cubicBezTo>
                <a:cubicBezTo>
                  <a:pt x="3041837" y="3585011"/>
                  <a:pt x="3058299" y="3610154"/>
                  <a:pt x="2933700" y="3581400"/>
                </a:cubicBezTo>
                <a:cubicBezTo>
                  <a:pt x="2888655" y="3571005"/>
                  <a:pt x="2844800" y="3556000"/>
                  <a:pt x="2800350" y="3543300"/>
                </a:cubicBezTo>
                <a:cubicBezTo>
                  <a:pt x="2781300" y="3530600"/>
                  <a:pt x="2764122" y="3514499"/>
                  <a:pt x="2743200" y="3505200"/>
                </a:cubicBezTo>
                <a:cubicBezTo>
                  <a:pt x="2706500" y="3488889"/>
                  <a:pt x="2662316" y="3489377"/>
                  <a:pt x="2628900" y="3467100"/>
                </a:cubicBezTo>
                <a:cubicBezTo>
                  <a:pt x="2609850" y="3454400"/>
                  <a:pt x="2592672" y="3438299"/>
                  <a:pt x="2571750" y="3429000"/>
                </a:cubicBezTo>
                <a:cubicBezTo>
                  <a:pt x="2535050" y="3412689"/>
                  <a:pt x="2490866" y="3413177"/>
                  <a:pt x="2457450" y="3390900"/>
                </a:cubicBezTo>
                <a:cubicBezTo>
                  <a:pt x="2383592" y="3341661"/>
                  <a:pt x="2422020" y="3360040"/>
                  <a:pt x="2343150" y="3333750"/>
                </a:cubicBezTo>
                <a:cubicBezTo>
                  <a:pt x="2247900" y="3340100"/>
                  <a:pt x="2152861" y="3352800"/>
                  <a:pt x="2057400" y="3352800"/>
                </a:cubicBezTo>
                <a:cubicBezTo>
                  <a:pt x="1676595" y="3352800"/>
                  <a:pt x="1475904" y="3374114"/>
                  <a:pt x="1162050" y="3295650"/>
                </a:cubicBezTo>
                <a:cubicBezTo>
                  <a:pt x="1111250" y="3282950"/>
                  <a:pt x="1060997" y="3267819"/>
                  <a:pt x="1009650" y="3257550"/>
                </a:cubicBezTo>
                <a:cubicBezTo>
                  <a:pt x="977900" y="3251200"/>
                  <a:pt x="945638" y="3247019"/>
                  <a:pt x="914400" y="3238500"/>
                </a:cubicBezTo>
                <a:cubicBezTo>
                  <a:pt x="875654" y="3227933"/>
                  <a:pt x="833516" y="3222677"/>
                  <a:pt x="800100" y="3200400"/>
                </a:cubicBezTo>
                <a:lnTo>
                  <a:pt x="685800" y="3124200"/>
                </a:lnTo>
                <a:cubicBezTo>
                  <a:pt x="666750" y="3111500"/>
                  <a:pt x="644839" y="3102289"/>
                  <a:pt x="628650" y="3086100"/>
                </a:cubicBezTo>
                <a:cubicBezTo>
                  <a:pt x="609600" y="3067050"/>
                  <a:pt x="592766" y="3045490"/>
                  <a:pt x="571500" y="3028950"/>
                </a:cubicBezTo>
                <a:cubicBezTo>
                  <a:pt x="535355" y="3000837"/>
                  <a:pt x="495300" y="2978150"/>
                  <a:pt x="457200" y="2952750"/>
                </a:cubicBezTo>
                <a:lnTo>
                  <a:pt x="400050" y="2914650"/>
                </a:lnTo>
                <a:cubicBezTo>
                  <a:pt x="381000" y="2901950"/>
                  <a:pt x="364620" y="2883790"/>
                  <a:pt x="342900" y="2876550"/>
                </a:cubicBezTo>
                <a:cubicBezTo>
                  <a:pt x="285622" y="2857457"/>
                  <a:pt x="277839" y="2860432"/>
                  <a:pt x="228600" y="2819400"/>
                </a:cubicBezTo>
                <a:cubicBezTo>
                  <a:pt x="81921" y="2697168"/>
                  <a:pt x="256193" y="2818745"/>
                  <a:pt x="114300" y="2724150"/>
                </a:cubicBezTo>
                <a:cubicBezTo>
                  <a:pt x="101600" y="2705100"/>
                  <a:pt x="85499" y="2687922"/>
                  <a:pt x="76200" y="2667000"/>
                </a:cubicBezTo>
                <a:cubicBezTo>
                  <a:pt x="59889" y="2630300"/>
                  <a:pt x="50800" y="2590800"/>
                  <a:pt x="38100" y="2552700"/>
                </a:cubicBezTo>
                <a:cubicBezTo>
                  <a:pt x="10771" y="2470712"/>
                  <a:pt x="23920" y="2515031"/>
                  <a:pt x="0" y="2419350"/>
                </a:cubicBezTo>
                <a:cubicBezTo>
                  <a:pt x="6350" y="2298700"/>
                  <a:pt x="2726" y="2177109"/>
                  <a:pt x="19050" y="2057400"/>
                </a:cubicBezTo>
                <a:cubicBezTo>
                  <a:pt x="22143" y="2034715"/>
                  <a:pt x="41939" y="2017362"/>
                  <a:pt x="57150" y="2000250"/>
                </a:cubicBezTo>
                <a:cubicBezTo>
                  <a:pt x="92947" y="1959978"/>
                  <a:pt x="133350" y="1924050"/>
                  <a:pt x="171450" y="1885950"/>
                </a:cubicBezTo>
                <a:cubicBezTo>
                  <a:pt x="221383" y="1836017"/>
                  <a:pt x="226075" y="1823853"/>
                  <a:pt x="285750" y="1790700"/>
                </a:cubicBezTo>
                <a:cubicBezTo>
                  <a:pt x="322987" y="1770013"/>
                  <a:pt x="363256" y="1755013"/>
                  <a:pt x="400050" y="1733550"/>
                </a:cubicBezTo>
                <a:cubicBezTo>
                  <a:pt x="439603" y="1710477"/>
                  <a:pt x="476250" y="1682750"/>
                  <a:pt x="514350" y="1657350"/>
                </a:cubicBezTo>
                <a:cubicBezTo>
                  <a:pt x="533400" y="1644650"/>
                  <a:pt x="551022" y="1629489"/>
                  <a:pt x="571500" y="1619250"/>
                </a:cubicBezTo>
                <a:lnTo>
                  <a:pt x="800100" y="1504950"/>
                </a:lnTo>
                <a:lnTo>
                  <a:pt x="876300" y="1466850"/>
                </a:lnTo>
                <a:cubicBezTo>
                  <a:pt x="901700" y="1454150"/>
                  <a:pt x="924950" y="1435638"/>
                  <a:pt x="952500" y="1428750"/>
                </a:cubicBezTo>
                <a:cubicBezTo>
                  <a:pt x="1117479" y="1387505"/>
                  <a:pt x="938871" y="1438012"/>
                  <a:pt x="1104900" y="1371600"/>
                </a:cubicBezTo>
                <a:lnTo>
                  <a:pt x="1276350" y="1314450"/>
                </a:lnTo>
                <a:cubicBezTo>
                  <a:pt x="1295400" y="1308100"/>
                  <a:pt x="1314856" y="1302858"/>
                  <a:pt x="1333500" y="1295400"/>
                </a:cubicBezTo>
                <a:cubicBezTo>
                  <a:pt x="1365250" y="1282700"/>
                  <a:pt x="1396731" y="1269307"/>
                  <a:pt x="1428750" y="1257300"/>
                </a:cubicBezTo>
                <a:cubicBezTo>
                  <a:pt x="1498821" y="1231023"/>
                  <a:pt x="1487766" y="1244750"/>
                  <a:pt x="1562100" y="1200150"/>
                </a:cubicBezTo>
                <a:cubicBezTo>
                  <a:pt x="1601365" y="1176591"/>
                  <a:pt x="1633885" y="1140956"/>
                  <a:pt x="1676400" y="1123950"/>
                </a:cubicBezTo>
                <a:cubicBezTo>
                  <a:pt x="2005998" y="992111"/>
                  <a:pt x="1600526" y="1161887"/>
                  <a:pt x="1828800" y="1047750"/>
                </a:cubicBezTo>
                <a:cubicBezTo>
                  <a:pt x="1960904" y="981698"/>
                  <a:pt x="2095698" y="921163"/>
                  <a:pt x="2228850" y="857250"/>
                </a:cubicBezTo>
                <a:cubicBezTo>
                  <a:pt x="2254452" y="844961"/>
                  <a:pt x="2279650" y="831850"/>
                  <a:pt x="2305050" y="819150"/>
                </a:cubicBezTo>
                <a:lnTo>
                  <a:pt x="2533650" y="704850"/>
                </a:lnTo>
                <a:cubicBezTo>
                  <a:pt x="2571750" y="685800"/>
                  <a:pt x="2608400" y="663520"/>
                  <a:pt x="2647950" y="647700"/>
                </a:cubicBezTo>
                <a:cubicBezTo>
                  <a:pt x="2679700" y="635000"/>
                  <a:pt x="2711181" y="621607"/>
                  <a:pt x="2743200" y="609600"/>
                </a:cubicBezTo>
                <a:cubicBezTo>
                  <a:pt x="2762002" y="602549"/>
                  <a:pt x="2781548" y="597601"/>
                  <a:pt x="2800350" y="590550"/>
                </a:cubicBezTo>
                <a:cubicBezTo>
                  <a:pt x="2832369" y="578543"/>
                  <a:pt x="2863463" y="564136"/>
                  <a:pt x="2895600" y="552450"/>
                </a:cubicBezTo>
                <a:cubicBezTo>
                  <a:pt x="2933343" y="538725"/>
                  <a:pt x="2976484" y="536627"/>
                  <a:pt x="3009900" y="514350"/>
                </a:cubicBezTo>
                <a:cubicBezTo>
                  <a:pt x="3028950" y="501650"/>
                  <a:pt x="3046572" y="486489"/>
                  <a:pt x="3067050" y="476250"/>
                </a:cubicBezTo>
                <a:cubicBezTo>
                  <a:pt x="3085011" y="467270"/>
                  <a:pt x="3106647" y="466952"/>
                  <a:pt x="3124200" y="457200"/>
                </a:cubicBezTo>
                <a:cubicBezTo>
                  <a:pt x="3164228" y="434962"/>
                  <a:pt x="3200400" y="406400"/>
                  <a:pt x="3238500" y="381000"/>
                </a:cubicBezTo>
                <a:cubicBezTo>
                  <a:pt x="3257550" y="368300"/>
                  <a:pt x="3279461" y="359089"/>
                  <a:pt x="3295650" y="342900"/>
                </a:cubicBezTo>
                <a:cubicBezTo>
                  <a:pt x="3321050" y="317500"/>
                  <a:pt x="3343800" y="289140"/>
                  <a:pt x="3371850" y="266700"/>
                </a:cubicBezTo>
                <a:cubicBezTo>
                  <a:pt x="3407606" y="238095"/>
                  <a:pt x="3453771" y="222879"/>
                  <a:pt x="3486150" y="190500"/>
                </a:cubicBezTo>
                <a:cubicBezTo>
                  <a:pt x="3505200" y="171450"/>
                  <a:pt x="3520884" y="148294"/>
                  <a:pt x="3543300" y="133350"/>
                </a:cubicBezTo>
                <a:cubicBezTo>
                  <a:pt x="3560008" y="122211"/>
                  <a:pt x="3582489" y="123280"/>
                  <a:pt x="3600450" y="114300"/>
                </a:cubicBezTo>
                <a:cubicBezTo>
                  <a:pt x="3620928" y="104061"/>
                  <a:pt x="3637721" y="87559"/>
                  <a:pt x="3657600" y="76200"/>
                </a:cubicBezTo>
                <a:cubicBezTo>
                  <a:pt x="3826787" y="-20478"/>
                  <a:pt x="3651713" y="92825"/>
                  <a:pt x="3790950" y="0"/>
                </a:cubicBezTo>
                <a:cubicBezTo>
                  <a:pt x="4002470" y="14101"/>
                  <a:pt x="4011612" y="-2268"/>
                  <a:pt x="4152900" y="38100"/>
                </a:cubicBezTo>
                <a:cubicBezTo>
                  <a:pt x="4326757" y="87773"/>
                  <a:pt x="4085041" y="19350"/>
                  <a:pt x="4267200" y="95250"/>
                </a:cubicBezTo>
                <a:cubicBezTo>
                  <a:pt x="4322807" y="118420"/>
                  <a:pt x="4381500" y="133350"/>
                  <a:pt x="4438650" y="152400"/>
                </a:cubicBezTo>
                <a:lnTo>
                  <a:pt x="4552950" y="190500"/>
                </a:lnTo>
                <a:cubicBezTo>
                  <a:pt x="4572000" y="196850"/>
                  <a:pt x="4590619" y="204680"/>
                  <a:pt x="4610100" y="209550"/>
                </a:cubicBezTo>
                <a:cubicBezTo>
                  <a:pt x="4660900" y="222250"/>
                  <a:pt x="4712824" y="231091"/>
                  <a:pt x="4762500" y="247650"/>
                </a:cubicBezTo>
                <a:cubicBezTo>
                  <a:pt x="4781550" y="254000"/>
                  <a:pt x="4799645" y="264960"/>
                  <a:pt x="4819650" y="266700"/>
                </a:cubicBezTo>
                <a:cubicBezTo>
                  <a:pt x="4946331" y="277716"/>
                  <a:pt x="5073650" y="279400"/>
                  <a:pt x="5200650" y="285750"/>
                </a:cubicBezTo>
                <a:cubicBezTo>
                  <a:pt x="5219700" y="292100"/>
                  <a:pt x="5242120" y="292256"/>
                  <a:pt x="5257800" y="304800"/>
                </a:cubicBezTo>
                <a:cubicBezTo>
                  <a:pt x="5275678" y="319103"/>
                  <a:pt x="5282592" y="343319"/>
                  <a:pt x="5295900" y="361950"/>
                </a:cubicBezTo>
                <a:cubicBezTo>
                  <a:pt x="5359345" y="450773"/>
                  <a:pt x="5388551" y="468452"/>
                  <a:pt x="5429250" y="590550"/>
                </a:cubicBezTo>
                <a:lnTo>
                  <a:pt x="5486400" y="762000"/>
                </a:lnTo>
                <a:cubicBezTo>
                  <a:pt x="5492750" y="806450"/>
                  <a:pt x="5494560" y="851789"/>
                  <a:pt x="5505450" y="895350"/>
                </a:cubicBezTo>
                <a:cubicBezTo>
                  <a:pt x="5513744" y="928525"/>
                  <a:pt x="5537248" y="956990"/>
                  <a:pt x="5543550" y="990600"/>
                </a:cubicBezTo>
                <a:cubicBezTo>
                  <a:pt x="5556476" y="1059537"/>
                  <a:pt x="5553330" y="1130627"/>
                  <a:pt x="5562600" y="1200150"/>
                </a:cubicBezTo>
                <a:cubicBezTo>
                  <a:pt x="5566060" y="1226102"/>
                  <a:pt x="5576515" y="1250677"/>
                  <a:pt x="5581650" y="1276350"/>
                </a:cubicBezTo>
                <a:cubicBezTo>
                  <a:pt x="5589225" y="1314225"/>
                  <a:pt x="5596098" y="1352300"/>
                  <a:pt x="5600700" y="1390650"/>
                </a:cubicBezTo>
                <a:cubicBezTo>
                  <a:pt x="5615154" y="1511102"/>
                  <a:pt x="5626729" y="1631885"/>
                  <a:pt x="5638800" y="1752600"/>
                </a:cubicBezTo>
                <a:cubicBezTo>
                  <a:pt x="5645150" y="1816100"/>
                  <a:pt x="5649416" y="1879843"/>
                  <a:pt x="5657850" y="1943100"/>
                </a:cubicBezTo>
                <a:cubicBezTo>
                  <a:pt x="5672374" y="2052030"/>
                  <a:pt x="5671910" y="2011361"/>
                  <a:pt x="5695950" y="2095500"/>
                </a:cubicBezTo>
                <a:cubicBezTo>
                  <a:pt x="5743790" y="2262942"/>
                  <a:pt x="5688375" y="2091824"/>
                  <a:pt x="5734050" y="2228850"/>
                </a:cubicBezTo>
                <a:cubicBezTo>
                  <a:pt x="5740400" y="2279650"/>
                  <a:pt x="5743060" y="2331049"/>
                  <a:pt x="5753100" y="2381250"/>
                </a:cubicBezTo>
                <a:cubicBezTo>
                  <a:pt x="5762166" y="2426581"/>
                  <a:pt x="5779988" y="2469752"/>
                  <a:pt x="5791200" y="2514600"/>
                </a:cubicBezTo>
                <a:cubicBezTo>
                  <a:pt x="5805399" y="2571396"/>
                  <a:pt x="5816600" y="2628900"/>
                  <a:pt x="5829300" y="2686050"/>
                </a:cubicBezTo>
                <a:cubicBezTo>
                  <a:pt x="5822950" y="2870200"/>
                  <a:pt x="5821744" y="3054599"/>
                  <a:pt x="5810250" y="3238500"/>
                </a:cubicBezTo>
                <a:cubicBezTo>
                  <a:pt x="5808997" y="3258541"/>
                  <a:pt x="5800180" y="3277689"/>
                  <a:pt x="5791200" y="3295650"/>
                </a:cubicBezTo>
                <a:cubicBezTo>
                  <a:pt x="5759047" y="3359956"/>
                  <a:pt x="5738746" y="3365774"/>
                  <a:pt x="5676900" y="3409950"/>
                </a:cubicBezTo>
                <a:cubicBezTo>
                  <a:pt x="5595694" y="3467954"/>
                  <a:pt x="5582672" y="3466589"/>
                  <a:pt x="5467350" y="3524250"/>
                </a:cubicBezTo>
                <a:cubicBezTo>
                  <a:pt x="5420769" y="3547541"/>
                  <a:pt x="5374389" y="3566792"/>
                  <a:pt x="5334000" y="3600450"/>
                </a:cubicBezTo>
                <a:cubicBezTo>
                  <a:pt x="5313304" y="3617697"/>
                  <a:pt x="5300400" y="3644516"/>
                  <a:pt x="5276850" y="3657600"/>
                </a:cubicBezTo>
                <a:cubicBezTo>
                  <a:pt x="5241743" y="3677104"/>
                  <a:pt x="5198471" y="3677739"/>
                  <a:pt x="5162550" y="3695700"/>
                </a:cubicBezTo>
                <a:cubicBezTo>
                  <a:pt x="5137150" y="3708400"/>
                  <a:pt x="5114072" y="3727640"/>
                  <a:pt x="5086350" y="3733800"/>
                </a:cubicBezTo>
                <a:cubicBezTo>
                  <a:pt x="4953374" y="3763350"/>
                  <a:pt x="4750413" y="3778194"/>
                  <a:pt x="4610100" y="3790950"/>
                </a:cubicBezTo>
                <a:lnTo>
                  <a:pt x="3638550" y="3771900"/>
                </a:lnTo>
                <a:cubicBezTo>
                  <a:pt x="2937166" y="3748124"/>
                  <a:pt x="3917768" y="3752850"/>
                  <a:pt x="3371850" y="3752850"/>
                </a:cubicBezTo>
              </a:path>
            </a:pathLst>
          </a:custGeom>
          <a:solidFill>
            <a:schemeClr val="accent1">
              <a:alpha val="52043"/>
            </a:schemeClr>
          </a:solidFill>
          <a:ln w="50800">
            <a:solidFill>
              <a:schemeClr val="accent1">
                <a:shade val="50000"/>
                <a:alpha val="4478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13072" y="92730"/>
            <a:ext cx="11311855" cy="1132736"/>
          </a:xfrm>
        </p:spPr>
        <p:txBody>
          <a:bodyPr>
            <a:noAutofit/>
          </a:bodyPr>
          <a:lstStyle/>
          <a:p>
            <a:r>
              <a:rPr lang="en-US" sz="5400" b="1" dirty="0" err="1">
                <a:latin typeface="+mn-lt"/>
              </a:rPr>
              <a:t>GTVMin</a:t>
            </a:r>
            <a:r>
              <a:rPr lang="en-US" sz="5400" b="1" dirty="0">
                <a:latin typeface="+mn-lt"/>
              </a:rPr>
              <a:t> is Locally Weighted Learning</a:t>
            </a:r>
          </a:p>
        </p:txBody>
      </p:sp>
      <p:sp>
        <p:nvSpPr>
          <p:cNvPr id="6" name="TextBox 5">
            <a:extLst>
              <a:ext uri="{FF2B5EF4-FFF2-40B4-BE49-F238E27FC236}">
                <a16:creationId xmlns:a16="http://schemas.microsoft.com/office/drawing/2014/main" id="{8090ED96-D8FC-7B45-920C-61404F821DE7}"/>
              </a:ext>
            </a:extLst>
          </p:cNvPr>
          <p:cNvSpPr txBox="1"/>
          <p:nvPr/>
        </p:nvSpPr>
        <p:spPr>
          <a:xfrm>
            <a:off x="211472" y="1314961"/>
            <a:ext cx="10397455" cy="1569660"/>
          </a:xfrm>
          <a:prstGeom prst="rect">
            <a:avLst/>
          </a:prstGeom>
          <a:noFill/>
        </p:spPr>
        <p:txBody>
          <a:bodyPr wrap="square" rtlCol="0">
            <a:spAutoFit/>
          </a:bodyPr>
          <a:lstStyle/>
          <a:p>
            <a:r>
              <a:rPr lang="en-US" sz="4800" dirty="0">
                <a:solidFill>
                  <a:srgbClr val="FF0000"/>
                </a:solidFill>
              </a:rPr>
              <a:t>pool local datasets </a:t>
            </a:r>
            <a:r>
              <a:rPr lang="en-US" sz="4800" dirty="0"/>
              <a:t>of nodes </a:t>
            </a:r>
          </a:p>
          <a:p>
            <a:r>
              <a:rPr lang="en-US" sz="4800" dirty="0"/>
              <a:t>in the same cluster</a:t>
            </a:r>
          </a:p>
        </p:txBody>
      </p:sp>
      <p:sp>
        <p:nvSpPr>
          <p:cNvPr id="3" name="Slide Number Placeholder 2">
            <a:extLst>
              <a:ext uri="{FF2B5EF4-FFF2-40B4-BE49-F238E27FC236}">
                <a16:creationId xmlns:a16="http://schemas.microsoft.com/office/drawing/2014/main" id="{0B16B88B-C4E4-0444-BE10-4D9357493D02}"/>
              </a:ext>
            </a:extLst>
          </p:cNvPr>
          <p:cNvSpPr>
            <a:spLocks noGrp="1"/>
          </p:cNvSpPr>
          <p:nvPr>
            <p:ph type="sldNum" sz="quarter" idx="12"/>
          </p:nvPr>
        </p:nvSpPr>
        <p:spPr/>
        <p:txBody>
          <a:bodyPr/>
          <a:lstStyle/>
          <a:p>
            <a:fld id="{D75B69EA-F5F3-9148-B3D2-85669F9D4A27}" type="slidenum">
              <a:rPr lang="en-US" smtClean="0"/>
              <a:pPr/>
              <a:t>61</a:t>
            </a:fld>
            <a:endParaRPr lang="en-US" dirty="0"/>
          </a:p>
        </p:txBody>
      </p:sp>
      <p:sp>
        <p:nvSpPr>
          <p:cNvPr id="9" name="TextBox 8">
            <a:extLst>
              <a:ext uri="{FF2B5EF4-FFF2-40B4-BE49-F238E27FC236}">
                <a16:creationId xmlns:a16="http://schemas.microsoft.com/office/drawing/2014/main" id="{248E0175-7371-664A-A7DB-BBE6CF1940FD}"/>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D23251E0-6716-9F4D-BF84-5DBA3709927E}"/>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0354-6534-F848-992B-70940983EC9A}"/>
              </a:ext>
            </a:extLst>
          </p:cNvPr>
          <p:cNvSpPr/>
          <p:nvPr/>
        </p:nvSpPr>
        <p:spPr>
          <a:xfrm>
            <a:off x="6813377" y="31512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9F4A4EC-3B50-D943-AECA-EBF93FAC85C4}"/>
              </a:ext>
            </a:extLst>
          </p:cNvPr>
          <p:cNvSpPr/>
          <p:nvPr/>
        </p:nvSpPr>
        <p:spPr>
          <a:xfrm>
            <a:off x="2885937" y="326018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24BF9E-67A7-2C48-96A7-F44336B8696E}"/>
              </a:ext>
            </a:extLst>
          </p:cNvPr>
          <p:cNvSpPr/>
          <p:nvPr/>
        </p:nvSpPr>
        <p:spPr>
          <a:xfrm>
            <a:off x="4049796" y="45928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93B54F-4D37-B746-B677-B2A6A9AABCB4}"/>
              </a:ext>
            </a:extLst>
          </p:cNvPr>
          <p:cNvSpPr/>
          <p:nvPr/>
        </p:nvSpPr>
        <p:spPr>
          <a:xfrm>
            <a:off x="6060252" y="431840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7D8EA8-88D7-F946-9AA1-C6751F9411BE}"/>
              </a:ext>
            </a:extLst>
          </p:cNvPr>
          <p:cNvCxnSpPr>
            <a:cxnSpLocks/>
          </p:cNvCxnSpPr>
          <p:nvPr/>
        </p:nvCxnSpPr>
        <p:spPr>
          <a:xfrm flipH="1">
            <a:off x="7226550" y="2038251"/>
            <a:ext cx="1700061" cy="12624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79C2B-9D97-5B41-A9A2-5E0229A35B5C}"/>
              </a:ext>
            </a:extLst>
          </p:cNvPr>
          <p:cNvCxnSpPr>
            <a:cxnSpLocks/>
          </p:cNvCxnSpPr>
          <p:nvPr/>
        </p:nvCxnSpPr>
        <p:spPr>
          <a:xfrm flipV="1">
            <a:off x="6433201" y="3585998"/>
            <a:ext cx="669393" cy="115427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394529-9707-554E-8148-DF10FAC5E792}"/>
              </a:ext>
            </a:extLst>
          </p:cNvPr>
          <p:cNvCxnSpPr>
            <a:cxnSpLocks/>
          </p:cNvCxnSpPr>
          <p:nvPr/>
        </p:nvCxnSpPr>
        <p:spPr>
          <a:xfrm flipV="1">
            <a:off x="4559696" y="4808558"/>
            <a:ext cx="1862631" cy="1685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C9CD-C5AE-3642-8115-2EBDC35B4012}"/>
              </a:ext>
            </a:extLst>
          </p:cNvPr>
          <p:cNvCxnSpPr>
            <a:cxnSpLocks/>
          </p:cNvCxnSpPr>
          <p:nvPr/>
        </p:nvCxnSpPr>
        <p:spPr>
          <a:xfrm>
            <a:off x="3381659" y="3585998"/>
            <a:ext cx="3059593" cy="11142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D81B03-F6F7-0149-9730-4E751791A8CA}"/>
              </a:ext>
            </a:extLst>
          </p:cNvPr>
          <p:cNvCxnSpPr>
            <a:cxnSpLocks/>
          </p:cNvCxnSpPr>
          <p:nvPr/>
        </p:nvCxnSpPr>
        <p:spPr>
          <a:xfrm flipH="1" flipV="1">
            <a:off x="3310279" y="3723480"/>
            <a:ext cx="1076819" cy="1273855"/>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311E6FC-BDDA-4142-8BB8-CC16ED759A5A}"/>
              </a:ext>
            </a:extLst>
          </p:cNvPr>
          <p:cNvPicPr>
            <a:picLocks noChangeAspect="1"/>
          </p:cNvPicPr>
          <p:nvPr/>
        </p:nvPicPr>
        <p:blipFill>
          <a:blip r:embed="rId2"/>
          <a:stretch>
            <a:fillRect/>
          </a:stretch>
        </p:blipFill>
        <p:spPr>
          <a:xfrm>
            <a:off x="7611219" y="3313652"/>
            <a:ext cx="1234286" cy="720000"/>
          </a:xfrm>
          <a:prstGeom prst="rect">
            <a:avLst/>
          </a:prstGeom>
        </p:spPr>
      </p:pic>
      <p:sp>
        <p:nvSpPr>
          <p:cNvPr id="22" name="Oval 21">
            <a:extLst>
              <a:ext uri="{FF2B5EF4-FFF2-40B4-BE49-F238E27FC236}">
                <a16:creationId xmlns:a16="http://schemas.microsoft.com/office/drawing/2014/main" id="{BA822DC8-EC53-0B40-AE90-E2FFD98CB116}"/>
              </a:ext>
            </a:extLst>
          </p:cNvPr>
          <p:cNvSpPr/>
          <p:nvPr/>
        </p:nvSpPr>
        <p:spPr>
          <a:xfrm>
            <a:off x="10325350" y="303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E892BE9-EA87-9142-97EF-869C2A35019F}"/>
              </a:ext>
            </a:extLst>
          </p:cNvPr>
          <p:cNvCxnSpPr>
            <a:cxnSpLocks/>
          </p:cNvCxnSpPr>
          <p:nvPr/>
        </p:nvCxnSpPr>
        <p:spPr>
          <a:xfrm flipH="1">
            <a:off x="7433645" y="3372352"/>
            <a:ext cx="3139105" cy="3480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CFB1A7-EF45-9C4E-8C04-44654D4535AE}"/>
              </a:ext>
            </a:extLst>
          </p:cNvPr>
          <p:cNvCxnSpPr>
            <a:cxnSpLocks/>
          </p:cNvCxnSpPr>
          <p:nvPr/>
        </p:nvCxnSpPr>
        <p:spPr>
          <a:xfrm>
            <a:off x="8966450" y="2038251"/>
            <a:ext cx="1634380" cy="1275401"/>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BBDAA2-8139-6641-B0E6-445B9CF86CDB}"/>
                  </a:ext>
                </a:extLst>
              </p:cNvPr>
              <p:cNvSpPr txBox="1"/>
              <p:nvPr/>
            </p:nvSpPr>
            <p:spPr>
              <a:xfrm>
                <a:off x="6128245" y="2575974"/>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6" name="TextBox 35">
                <a:extLst>
                  <a:ext uri="{FF2B5EF4-FFF2-40B4-BE49-F238E27FC236}">
                    <a16:creationId xmlns:a16="http://schemas.microsoft.com/office/drawing/2014/main" id="{C5BBDAA2-8139-6641-B0E6-445B9CF86CDB}"/>
                  </a:ext>
                </a:extLst>
              </p:cNvPr>
              <p:cNvSpPr txBox="1">
                <a:spLocks noRot="1" noChangeAspect="1" noMove="1" noResize="1" noEditPoints="1" noAdjustHandles="1" noChangeArrowheads="1" noChangeShapeType="1" noTextEdit="1"/>
              </p:cNvSpPr>
              <p:nvPr/>
            </p:nvSpPr>
            <p:spPr>
              <a:xfrm>
                <a:off x="6128245" y="2575974"/>
                <a:ext cx="1192978" cy="705321"/>
              </a:xfrm>
              <a:prstGeom prst="rect">
                <a:avLst/>
              </a:prstGeom>
              <a:blipFill>
                <a:blip r:embed="rId3"/>
                <a:stretch>
                  <a:fillRect l="-8421" t="-5357" r="-6316"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1E6F111-64AD-1646-93E4-FF619977BE26}"/>
                  </a:ext>
                </a:extLst>
              </p:cNvPr>
              <p:cNvSpPr txBox="1"/>
              <p:nvPr/>
            </p:nvSpPr>
            <p:spPr>
              <a:xfrm>
                <a:off x="9347450" y="1113367"/>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𝑗</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7" name="TextBox 36">
                <a:extLst>
                  <a:ext uri="{FF2B5EF4-FFF2-40B4-BE49-F238E27FC236}">
                    <a16:creationId xmlns:a16="http://schemas.microsoft.com/office/drawing/2014/main" id="{D1E6F111-64AD-1646-93E4-FF619977BE26}"/>
                  </a:ext>
                </a:extLst>
              </p:cNvPr>
              <p:cNvSpPr txBox="1">
                <a:spLocks noRot="1" noChangeAspect="1" noMove="1" noResize="1" noEditPoints="1" noAdjustHandles="1" noChangeArrowheads="1" noChangeShapeType="1" noTextEdit="1"/>
              </p:cNvSpPr>
              <p:nvPr/>
            </p:nvSpPr>
            <p:spPr>
              <a:xfrm>
                <a:off x="9347450" y="1113367"/>
                <a:ext cx="1192978" cy="705321"/>
              </a:xfrm>
              <a:prstGeom prst="rect">
                <a:avLst/>
              </a:prstGeom>
              <a:blipFill>
                <a:blip r:embed="rId4"/>
                <a:stretch>
                  <a:fillRect l="-10526" t="-5263" r="-9474"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E9136E-589A-BB4E-A8FE-49BF8B261E4A}"/>
                  </a:ext>
                </a:extLst>
              </p:cNvPr>
              <p:cNvSpPr txBox="1"/>
              <p:nvPr/>
            </p:nvSpPr>
            <p:spPr>
              <a:xfrm>
                <a:off x="10160822" y="3758173"/>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𝑘</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8" name="TextBox 37">
                <a:extLst>
                  <a:ext uri="{FF2B5EF4-FFF2-40B4-BE49-F238E27FC236}">
                    <a16:creationId xmlns:a16="http://schemas.microsoft.com/office/drawing/2014/main" id="{A4E9136E-589A-BB4E-A8FE-49BF8B261E4A}"/>
                  </a:ext>
                </a:extLst>
              </p:cNvPr>
              <p:cNvSpPr txBox="1">
                <a:spLocks noRot="1" noChangeAspect="1" noMove="1" noResize="1" noEditPoints="1" noAdjustHandles="1" noChangeArrowheads="1" noChangeShapeType="1" noTextEdit="1"/>
              </p:cNvSpPr>
              <p:nvPr/>
            </p:nvSpPr>
            <p:spPr>
              <a:xfrm>
                <a:off x="10160822" y="3758173"/>
                <a:ext cx="1192978" cy="705321"/>
              </a:xfrm>
              <a:prstGeom prst="rect">
                <a:avLst/>
              </a:prstGeom>
              <a:blipFill>
                <a:blip r:embed="rId5"/>
                <a:stretch>
                  <a:fillRect l="-13684" t="-3509" r="-10526" b="-7018"/>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D5263230-FC31-F042-AB70-5177D517B4C7}"/>
              </a:ext>
            </a:extLst>
          </p:cNvPr>
          <p:cNvSpPr txBox="1"/>
          <p:nvPr/>
        </p:nvSpPr>
        <p:spPr>
          <a:xfrm>
            <a:off x="245897" y="5470299"/>
            <a:ext cx="10363030" cy="1200329"/>
          </a:xfrm>
          <a:prstGeom prst="rect">
            <a:avLst/>
          </a:prstGeom>
          <a:noFill/>
        </p:spPr>
        <p:txBody>
          <a:bodyPr wrap="none" rtlCol="0">
            <a:spAutoFit/>
          </a:bodyPr>
          <a:lstStyle/>
          <a:p>
            <a:r>
              <a:rPr lang="en-GB" sz="2400" dirty="0"/>
              <a:t>William S. Cleveland, Susan J. Devlin, Eric Grosse, </a:t>
            </a:r>
          </a:p>
          <a:p>
            <a:r>
              <a:rPr lang="en-GB" sz="2400" dirty="0"/>
              <a:t>“Regression by local fitting: Methods, properties, and computational algorithms,” </a:t>
            </a:r>
          </a:p>
          <a:p>
            <a:r>
              <a:rPr lang="en-GB" sz="2400" dirty="0"/>
              <a:t>Journal of Econometrics, Volume 37, Issue 1, 1988. </a:t>
            </a:r>
          </a:p>
        </p:txBody>
      </p:sp>
      <p:sp>
        <p:nvSpPr>
          <p:cNvPr id="4" name="Freeform 3">
            <a:extLst>
              <a:ext uri="{FF2B5EF4-FFF2-40B4-BE49-F238E27FC236}">
                <a16:creationId xmlns:a16="http://schemas.microsoft.com/office/drawing/2014/main" id="{124330F2-93AC-2C47-BD66-6897827672ED}"/>
              </a:ext>
            </a:extLst>
          </p:cNvPr>
          <p:cNvSpPr/>
          <p:nvPr/>
        </p:nvSpPr>
        <p:spPr>
          <a:xfrm>
            <a:off x="2514600" y="3143250"/>
            <a:ext cx="4572000" cy="2271713"/>
          </a:xfrm>
          <a:custGeom>
            <a:avLst/>
            <a:gdLst>
              <a:gd name="connsiteX0" fmla="*/ 1757363 w 4572000"/>
              <a:gd name="connsiteY0" fmla="*/ 185738 h 2271713"/>
              <a:gd name="connsiteX1" fmla="*/ 1600200 w 4572000"/>
              <a:gd name="connsiteY1" fmla="*/ 171450 h 2271713"/>
              <a:gd name="connsiteX2" fmla="*/ 1500188 w 4572000"/>
              <a:gd name="connsiteY2" fmla="*/ 142875 h 2271713"/>
              <a:gd name="connsiteX3" fmla="*/ 1443038 w 4572000"/>
              <a:gd name="connsiteY3" fmla="*/ 114300 h 2271713"/>
              <a:gd name="connsiteX4" fmla="*/ 1343025 w 4572000"/>
              <a:gd name="connsiteY4" fmla="*/ 85725 h 2271713"/>
              <a:gd name="connsiteX5" fmla="*/ 1228725 w 4572000"/>
              <a:gd name="connsiteY5" fmla="*/ 42863 h 2271713"/>
              <a:gd name="connsiteX6" fmla="*/ 1157288 w 4572000"/>
              <a:gd name="connsiteY6" fmla="*/ 28575 h 2271713"/>
              <a:gd name="connsiteX7" fmla="*/ 1114425 w 4572000"/>
              <a:gd name="connsiteY7" fmla="*/ 14288 h 2271713"/>
              <a:gd name="connsiteX8" fmla="*/ 1000125 w 4572000"/>
              <a:gd name="connsiteY8" fmla="*/ 0 h 2271713"/>
              <a:gd name="connsiteX9" fmla="*/ 571500 w 4572000"/>
              <a:gd name="connsiteY9" fmla="*/ 14288 h 2271713"/>
              <a:gd name="connsiteX10" fmla="*/ 528638 w 4572000"/>
              <a:gd name="connsiteY10" fmla="*/ 28575 h 2271713"/>
              <a:gd name="connsiteX11" fmla="*/ 442913 w 4572000"/>
              <a:gd name="connsiteY11" fmla="*/ 85725 h 2271713"/>
              <a:gd name="connsiteX12" fmla="*/ 328613 w 4572000"/>
              <a:gd name="connsiteY12" fmla="*/ 200025 h 2271713"/>
              <a:gd name="connsiteX13" fmla="*/ 257175 w 4572000"/>
              <a:gd name="connsiteY13" fmla="*/ 314325 h 2271713"/>
              <a:gd name="connsiteX14" fmla="*/ 228600 w 4572000"/>
              <a:gd name="connsiteY14" fmla="*/ 371475 h 2271713"/>
              <a:gd name="connsiteX15" fmla="*/ 128588 w 4572000"/>
              <a:gd name="connsiteY15" fmla="*/ 485775 h 2271713"/>
              <a:gd name="connsiteX16" fmla="*/ 100013 w 4572000"/>
              <a:gd name="connsiteY16" fmla="*/ 542925 h 2271713"/>
              <a:gd name="connsiteX17" fmla="*/ 28575 w 4572000"/>
              <a:gd name="connsiteY17" fmla="*/ 671513 h 2271713"/>
              <a:gd name="connsiteX18" fmla="*/ 0 w 4572000"/>
              <a:gd name="connsiteY18" fmla="*/ 785813 h 2271713"/>
              <a:gd name="connsiteX19" fmla="*/ 28575 w 4572000"/>
              <a:gd name="connsiteY19" fmla="*/ 1000125 h 2271713"/>
              <a:gd name="connsiteX20" fmla="*/ 42863 w 4572000"/>
              <a:gd name="connsiteY20" fmla="*/ 1057275 h 2271713"/>
              <a:gd name="connsiteX21" fmla="*/ 85725 w 4572000"/>
              <a:gd name="connsiteY21" fmla="*/ 1114425 h 2271713"/>
              <a:gd name="connsiteX22" fmla="*/ 142875 w 4572000"/>
              <a:gd name="connsiteY22" fmla="*/ 1200150 h 2271713"/>
              <a:gd name="connsiteX23" fmla="*/ 171450 w 4572000"/>
              <a:gd name="connsiteY23" fmla="*/ 1243013 h 2271713"/>
              <a:gd name="connsiteX24" fmla="*/ 285750 w 4572000"/>
              <a:gd name="connsiteY24" fmla="*/ 1343025 h 2271713"/>
              <a:gd name="connsiteX25" fmla="*/ 357188 w 4572000"/>
              <a:gd name="connsiteY25" fmla="*/ 1400175 h 2271713"/>
              <a:gd name="connsiteX26" fmla="*/ 385763 w 4572000"/>
              <a:gd name="connsiteY26" fmla="*/ 1443038 h 2271713"/>
              <a:gd name="connsiteX27" fmla="*/ 428625 w 4572000"/>
              <a:gd name="connsiteY27" fmla="*/ 1471613 h 2271713"/>
              <a:gd name="connsiteX28" fmla="*/ 500063 w 4572000"/>
              <a:gd name="connsiteY28" fmla="*/ 1543050 h 2271713"/>
              <a:gd name="connsiteX29" fmla="*/ 557213 w 4572000"/>
              <a:gd name="connsiteY29" fmla="*/ 1585913 h 2271713"/>
              <a:gd name="connsiteX30" fmla="*/ 614363 w 4572000"/>
              <a:gd name="connsiteY30" fmla="*/ 1643063 h 2271713"/>
              <a:gd name="connsiteX31" fmla="*/ 671513 w 4572000"/>
              <a:gd name="connsiteY31" fmla="*/ 1685925 h 2271713"/>
              <a:gd name="connsiteX32" fmla="*/ 714375 w 4572000"/>
              <a:gd name="connsiteY32" fmla="*/ 1728788 h 2271713"/>
              <a:gd name="connsiteX33" fmla="*/ 757238 w 4572000"/>
              <a:gd name="connsiteY33" fmla="*/ 1757363 h 2271713"/>
              <a:gd name="connsiteX34" fmla="*/ 842963 w 4572000"/>
              <a:gd name="connsiteY34" fmla="*/ 1828800 h 2271713"/>
              <a:gd name="connsiteX35" fmla="*/ 900113 w 4572000"/>
              <a:gd name="connsiteY35" fmla="*/ 1857375 h 2271713"/>
              <a:gd name="connsiteX36" fmla="*/ 942975 w 4572000"/>
              <a:gd name="connsiteY36" fmla="*/ 1885950 h 2271713"/>
              <a:gd name="connsiteX37" fmla="*/ 1000125 w 4572000"/>
              <a:gd name="connsiteY37" fmla="*/ 1928813 h 2271713"/>
              <a:gd name="connsiteX38" fmla="*/ 1114425 w 4572000"/>
              <a:gd name="connsiteY38" fmla="*/ 1985963 h 2271713"/>
              <a:gd name="connsiteX39" fmla="*/ 1228725 w 4572000"/>
              <a:gd name="connsiteY39" fmla="*/ 2057400 h 2271713"/>
              <a:gd name="connsiteX40" fmla="*/ 1300163 w 4572000"/>
              <a:gd name="connsiteY40" fmla="*/ 2100263 h 2271713"/>
              <a:gd name="connsiteX41" fmla="*/ 1343025 w 4572000"/>
              <a:gd name="connsiteY41" fmla="*/ 2128838 h 2271713"/>
              <a:gd name="connsiteX42" fmla="*/ 1385888 w 4572000"/>
              <a:gd name="connsiteY42" fmla="*/ 2143125 h 2271713"/>
              <a:gd name="connsiteX43" fmla="*/ 1443038 w 4572000"/>
              <a:gd name="connsiteY43" fmla="*/ 2171700 h 2271713"/>
              <a:gd name="connsiteX44" fmla="*/ 1528763 w 4572000"/>
              <a:gd name="connsiteY44" fmla="*/ 2214563 h 2271713"/>
              <a:gd name="connsiteX45" fmla="*/ 1757363 w 4572000"/>
              <a:gd name="connsiteY45" fmla="*/ 2228850 h 2271713"/>
              <a:gd name="connsiteX46" fmla="*/ 1843088 w 4572000"/>
              <a:gd name="connsiteY46" fmla="*/ 2243138 h 2271713"/>
              <a:gd name="connsiteX47" fmla="*/ 2000250 w 4572000"/>
              <a:gd name="connsiteY47" fmla="*/ 2271713 h 2271713"/>
              <a:gd name="connsiteX48" fmla="*/ 2586038 w 4572000"/>
              <a:gd name="connsiteY48" fmla="*/ 2243138 h 2271713"/>
              <a:gd name="connsiteX49" fmla="*/ 2757488 w 4572000"/>
              <a:gd name="connsiteY49" fmla="*/ 2228850 h 2271713"/>
              <a:gd name="connsiteX50" fmla="*/ 3043238 w 4572000"/>
              <a:gd name="connsiteY50" fmla="*/ 2185988 h 2271713"/>
              <a:gd name="connsiteX51" fmla="*/ 3614738 w 4572000"/>
              <a:gd name="connsiteY51" fmla="*/ 2157413 h 2271713"/>
              <a:gd name="connsiteX52" fmla="*/ 3729038 w 4572000"/>
              <a:gd name="connsiteY52" fmla="*/ 2143125 h 2271713"/>
              <a:gd name="connsiteX53" fmla="*/ 4371975 w 4572000"/>
              <a:gd name="connsiteY53" fmla="*/ 2100263 h 2271713"/>
              <a:gd name="connsiteX54" fmla="*/ 4386263 w 4572000"/>
              <a:gd name="connsiteY54" fmla="*/ 2057400 h 2271713"/>
              <a:gd name="connsiteX55" fmla="*/ 4443413 w 4572000"/>
              <a:gd name="connsiteY55" fmla="*/ 1943100 h 2271713"/>
              <a:gd name="connsiteX56" fmla="*/ 4471988 w 4572000"/>
              <a:gd name="connsiteY56" fmla="*/ 1885950 h 2271713"/>
              <a:gd name="connsiteX57" fmla="*/ 4529138 w 4572000"/>
              <a:gd name="connsiteY57" fmla="*/ 1757363 h 2271713"/>
              <a:gd name="connsiteX58" fmla="*/ 4543425 w 4572000"/>
              <a:gd name="connsiteY58" fmla="*/ 1700213 h 2271713"/>
              <a:gd name="connsiteX59" fmla="*/ 4572000 w 4572000"/>
              <a:gd name="connsiteY59" fmla="*/ 1614488 h 2271713"/>
              <a:gd name="connsiteX60" fmla="*/ 4529138 w 4572000"/>
              <a:gd name="connsiteY60" fmla="*/ 1343025 h 2271713"/>
              <a:gd name="connsiteX61" fmla="*/ 4486275 w 4572000"/>
              <a:gd name="connsiteY61" fmla="*/ 1243013 h 2271713"/>
              <a:gd name="connsiteX62" fmla="*/ 4443413 w 4572000"/>
              <a:gd name="connsiteY62" fmla="*/ 1228725 h 2271713"/>
              <a:gd name="connsiteX63" fmla="*/ 4357688 w 4572000"/>
              <a:gd name="connsiteY63" fmla="*/ 1185863 h 2271713"/>
              <a:gd name="connsiteX64" fmla="*/ 4129088 w 4572000"/>
              <a:gd name="connsiteY64" fmla="*/ 1171575 h 2271713"/>
              <a:gd name="connsiteX65" fmla="*/ 4043363 w 4572000"/>
              <a:gd name="connsiteY65" fmla="*/ 1143000 h 2271713"/>
              <a:gd name="connsiteX66" fmla="*/ 4000500 w 4572000"/>
              <a:gd name="connsiteY66" fmla="*/ 1128713 h 2271713"/>
              <a:gd name="connsiteX67" fmla="*/ 3914775 w 4572000"/>
              <a:gd name="connsiteY67" fmla="*/ 1085850 h 2271713"/>
              <a:gd name="connsiteX68" fmla="*/ 3871913 w 4572000"/>
              <a:gd name="connsiteY68" fmla="*/ 1057275 h 2271713"/>
              <a:gd name="connsiteX69" fmla="*/ 3814763 w 4572000"/>
              <a:gd name="connsiteY69" fmla="*/ 1042988 h 2271713"/>
              <a:gd name="connsiteX70" fmla="*/ 3771900 w 4572000"/>
              <a:gd name="connsiteY70" fmla="*/ 1028700 h 2271713"/>
              <a:gd name="connsiteX71" fmla="*/ 3671888 w 4572000"/>
              <a:gd name="connsiteY71" fmla="*/ 985838 h 2271713"/>
              <a:gd name="connsiteX72" fmla="*/ 3614738 w 4572000"/>
              <a:gd name="connsiteY72" fmla="*/ 971550 h 2271713"/>
              <a:gd name="connsiteX73" fmla="*/ 3529013 w 4572000"/>
              <a:gd name="connsiteY73" fmla="*/ 928688 h 2271713"/>
              <a:gd name="connsiteX74" fmla="*/ 3328988 w 4572000"/>
              <a:gd name="connsiteY74" fmla="*/ 842963 h 2271713"/>
              <a:gd name="connsiteX75" fmla="*/ 3228975 w 4572000"/>
              <a:gd name="connsiteY75" fmla="*/ 800100 h 2271713"/>
              <a:gd name="connsiteX76" fmla="*/ 3143250 w 4572000"/>
              <a:gd name="connsiteY76" fmla="*/ 771525 h 2271713"/>
              <a:gd name="connsiteX77" fmla="*/ 3000375 w 4572000"/>
              <a:gd name="connsiteY77" fmla="*/ 700088 h 2271713"/>
              <a:gd name="connsiteX78" fmla="*/ 2900363 w 4572000"/>
              <a:gd name="connsiteY78" fmla="*/ 671513 h 2271713"/>
              <a:gd name="connsiteX79" fmla="*/ 2857500 w 4572000"/>
              <a:gd name="connsiteY79" fmla="*/ 642938 h 2271713"/>
              <a:gd name="connsiteX80" fmla="*/ 2728913 w 4572000"/>
              <a:gd name="connsiteY80" fmla="*/ 614363 h 2271713"/>
              <a:gd name="connsiteX81" fmla="*/ 2671763 w 4572000"/>
              <a:gd name="connsiteY81" fmla="*/ 585788 h 2271713"/>
              <a:gd name="connsiteX82" fmla="*/ 2600325 w 4572000"/>
              <a:gd name="connsiteY82" fmla="*/ 571500 h 2271713"/>
              <a:gd name="connsiteX83" fmla="*/ 2457450 w 4572000"/>
              <a:gd name="connsiteY83" fmla="*/ 528638 h 2271713"/>
              <a:gd name="connsiteX84" fmla="*/ 2314575 w 4572000"/>
              <a:gd name="connsiteY84" fmla="*/ 442913 h 2271713"/>
              <a:gd name="connsiteX85" fmla="*/ 2257425 w 4572000"/>
              <a:gd name="connsiteY85" fmla="*/ 414338 h 2271713"/>
              <a:gd name="connsiteX86" fmla="*/ 2085975 w 4572000"/>
              <a:gd name="connsiteY86" fmla="*/ 328613 h 2271713"/>
              <a:gd name="connsiteX87" fmla="*/ 2043113 w 4572000"/>
              <a:gd name="connsiteY87" fmla="*/ 314325 h 2271713"/>
              <a:gd name="connsiteX88" fmla="*/ 2000250 w 4572000"/>
              <a:gd name="connsiteY88" fmla="*/ 300038 h 2271713"/>
              <a:gd name="connsiteX89" fmla="*/ 1914525 w 4572000"/>
              <a:gd name="connsiteY89" fmla="*/ 242888 h 2271713"/>
              <a:gd name="connsiteX90" fmla="*/ 1871663 w 4572000"/>
              <a:gd name="connsiteY90" fmla="*/ 214313 h 2271713"/>
              <a:gd name="connsiteX91" fmla="*/ 1757363 w 4572000"/>
              <a:gd name="connsiteY91" fmla="*/ 185738 h 22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000" h="2271713">
                <a:moveTo>
                  <a:pt x="1757363" y="185738"/>
                </a:moveTo>
                <a:cubicBezTo>
                  <a:pt x="1704975" y="180975"/>
                  <a:pt x="1652342" y="178402"/>
                  <a:pt x="1600200" y="171450"/>
                </a:cubicBezTo>
                <a:cubicBezTo>
                  <a:pt x="1582653" y="169110"/>
                  <a:pt x="1520098" y="151408"/>
                  <a:pt x="1500188" y="142875"/>
                </a:cubicBezTo>
                <a:cubicBezTo>
                  <a:pt x="1480612" y="134485"/>
                  <a:pt x="1463054" y="121579"/>
                  <a:pt x="1443038" y="114300"/>
                </a:cubicBezTo>
                <a:cubicBezTo>
                  <a:pt x="1410454" y="102451"/>
                  <a:pt x="1375917" y="96689"/>
                  <a:pt x="1343025" y="85725"/>
                </a:cubicBezTo>
                <a:cubicBezTo>
                  <a:pt x="1303670" y="72607"/>
                  <a:pt x="1268868" y="52899"/>
                  <a:pt x="1228725" y="42863"/>
                </a:cubicBezTo>
                <a:cubicBezTo>
                  <a:pt x="1205166" y="36973"/>
                  <a:pt x="1180847" y="34465"/>
                  <a:pt x="1157288" y="28575"/>
                </a:cubicBezTo>
                <a:cubicBezTo>
                  <a:pt x="1142677" y="24922"/>
                  <a:pt x="1129243" y="16982"/>
                  <a:pt x="1114425" y="14288"/>
                </a:cubicBezTo>
                <a:cubicBezTo>
                  <a:pt x="1076648" y="7419"/>
                  <a:pt x="1038225" y="4763"/>
                  <a:pt x="1000125" y="0"/>
                </a:cubicBezTo>
                <a:cubicBezTo>
                  <a:pt x="857250" y="4763"/>
                  <a:pt x="714193" y="5640"/>
                  <a:pt x="571500" y="14288"/>
                </a:cubicBezTo>
                <a:cubicBezTo>
                  <a:pt x="556467" y="15199"/>
                  <a:pt x="541803" y="21261"/>
                  <a:pt x="528638" y="28575"/>
                </a:cubicBezTo>
                <a:cubicBezTo>
                  <a:pt x="498617" y="45253"/>
                  <a:pt x="467197" y="61441"/>
                  <a:pt x="442913" y="85725"/>
                </a:cubicBezTo>
                <a:lnTo>
                  <a:pt x="328613" y="200025"/>
                </a:lnTo>
                <a:cubicBezTo>
                  <a:pt x="299203" y="288254"/>
                  <a:pt x="334827" y="197848"/>
                  <a:pt x="257175" y="314325"/>
                </a:cubicBezTo>
                <a:cubicBezTo>
                  <a:pt x="245361" y="332046"/>
                  <a:pt x="239888" y="353414"/>
                  <a:pt x="228600" y="371475"/>
                </a:cubicBezTo>
                <a:cubicBezTo>
                  <a:pt x="146854" y="502269"/>
                  <a:pt x="228280" y="352853"/>
                  <a:pt x="128588" y="485775"/>
                </a:cubicBezTo>
                <a:cubicBezTo>
                  <a:pt x="115809" y="502814"/>
                  <a:pt x="110971" y="524662"/>
                  <a:pt x="100013" y="542925"/>
                </a:cubicBezTo>
                <a:cubicBezTo>
                  <a:pt x="48167" y="629335"/>
                  <a:pt x="47734" y="601265"/>
                  <a:pt x="28575" y="671513"/>
                </a:cubicBezTo>
                <a:cubicBezTo>
                  <a:pt x="18242" y="709402"/>
                  <a:pt x="0" y="785813"/>
                  <a:pt x="0" y="785813"/>
                </a:cubicBezTo>
                <a:cubicBezTo>
                  <a:pt x="22800" y="1059405"/>
                  <a:pt x="-5754" y="879976"/>
                  <a:pt x="28575" y="1000125"/>
                </a:cubicBezTo>
                <a:cubicBezTo>
                  <a:pt x="33970" y="1019006"/>
                  <a:pt x="34081" y="1039712"/>
                  <a:pt x="42863" y="1057275"/>
                </a:cubicBezTo>
                <a:cubicBezTo>
                  <a:pt x="53512" y="1078573"/>
                  <a:pt x="72070" y="1094917"/>
                  <a:pt x="85725" y="1114425"/>
                </a:cubicBezTo>
                <a:cubicBezTo>
                  <a:pt x="105419" y="1142560"/>
                  <a:pt x="123825" y="1171575"/>
                  <a:pt x="142875" y="1200150"/>
                </a:cubicBezTo>
                <a:cubicBezTo>
                  <a:pt x="152400" y="1214438"/>
                  <a:pt x="157713" y="1232710"/>
                  <a:pt x="171450" y="1243013"/>
                </a:cubicBezTo>
                <a:cubicBezTo>
                  <a:pt x="302469" y="1341276"/>
                  <a:pt x="152572" y="1224645"/>
                  <a:pt x="285750" y="1343025"/>
                </a:cubicBezTo>
                <a:cubicBezTo>
                  <a:pt x="308542" y="1363285"/>
                  <a:pt x="335625" y="1378612"/>
                  <a:pt x="357188" y="1400175"/>
                </a:cubicBezTo>
                <a:cubicBezTo>
                  <a:pt x="369330" y="1412317"/>
                  <a:pt x="373621" y="1430896"/>
                  <a:pt x="385763" y="1443038"/>
                </a:cubicBezTo>
                <a:cubicBezTo>
                  <a:pt x="397905" y="1455180"/>
                  <a:pt x="415702" y="1460306"/>
                  <a:pt x="428625" y="1471613"/>
                </a:cubicBezTo>
                <a:cubicBezTo>
                  <a:pt x="453969" y="1493789"/>
                  <a:pt x="474893" y="1520677"/>
                  <a:pt x="500063" y="1543050"/>
                </a:cubicBezTo>
                <a:cubicBezTo>
                  <a:pt x="517861" y="1558870"/>
                  <a:pt x="539292" y="1570232"/>
                  <a:pt x="557213" y="1585913"/>
                </a:cubicBezTo>
                <a:cubicBezTo>
                  <a:pt x="577488" y="1603654"/>
                  <a:pt x="594088" y="1625322"/>
                  <a:pt x="614363" y="1643063"/>
                </a:cubicBezTo>
                <a:cubicBezTo>
                  <a:pt x="632284" y="1658744"/>
                  <a:pt x="653433" y="1670428"/>
                  <a:pt x="671513" y="1685925"/>
                </a:cubicBezTo>
                <a:cubicBezTo>
                  <a:pt x="686854" y="1699075"/>
                  <a:pt x="698853" y="1715853"/>
                  <a:pt x="714375" y="1728788"/>
                </a:cubicBezTo>
                <a:cubicBezTo>
                  <a:pt x="727567" y="1739781"/>
                  <a:pt x="743684" y="1746821"/>
                  <a:pt x="757238" y="1757363"/>
                </a:cubicBezTo>
                <a:cubicBezTo>
                  <a:pt x="786599" y="1780199"/>
                  <a:pt x="812491" y="1807469"/>
                  <a:pt x="842963" y="1828800"/>
                </a:cubicBezTo>
                <a:cubicBezTo>
                  <a:pt x="860411" y="1841014"/>
                  <a:pt x="881621" y="1846808"/>
                  <a:pt x="900113" y="1857375"/>
                </a:cubicBezTo>
                <a:cubicBezTo>
                  <a:pt x="915022" y="1865894"/>
                  <a:pt x="929002" y="1875969"/>
                  <a:pt x="942975" y="1885950"/>
                </a:cubicBezTo>
                <a:cubicBezTo>
                  <a:pt x="962352" y="1899791"/>
                  <a:pt x="979556" y="1916814"/>
                  <a:pt x="1000125" y="1928813"/>
                </a:cubicBezTo>
                <a:cubicBezTo>
                  <a:pt x="1036919" y="1950277"/>
                  <a:pt x="1080347" y="1960405"/>
                  <a:pt x="1114425" y="1985963"/>
                </a:cubicBezTo>
                <a:cubicBezTo>
                  <a:pt x="1213675" y="2060400"/>
                  <a:pt x="1127861" y="2001364"/>
                  <a:pt x="1228725" y="2057400"/>
                </a:cubicBezTo>
                <a:cubicBezTo>
                  <a:pt x="1253000" y="2070886"/>
                  <a:pt x="1276614" y="2085545"/>
                  <a:pt x="1300163" y="2100263"/>
                </a:cubicBezTo>
                <a:cubicBezTo>
                  <a:pt x="1314724" y="2109364"/>
                  <a:pt x="1327666" y="2121159"/>
                  <a:pt x="1343025" y="2128838"/>
                </a:cubicBezTo>
                <a:cubicBezTo>
                  <a:pt x="1356496" y="2135573"/>
                  <a:pt x="1372045" y="2137192"/>
                  <a:pt x="1385888" y="2143125"/>
                </a:cubicBezTo>
                <a:cubicBezTo>
                  <a:pt x="1405465" y="2151515"/>
                  <a:pt x="1424546" y="2161133"/>
                  <a:pt x="1443038" y="2171700"/>
                </a:cubicBezTo>
                <a:cubicBezTo>
                  <a:pt x="1476751" y="2190965"/>
                  <a:pt x="1488625" y="2210338"/>
                  <a:pt x="1528763" y="2214563"/>
                </a:cubicBezTo>
                <a:cubicBezTo>
                  <a:pt x="1604692" y="2222556"/>
                  <a:pt x="1681163" y="2224088"/>
                  <a:pt x="1757363" y="2228850"/>
                </a:cubicBezTo>
                <a:lnTo>
                  <a:pt x="1843088" y="2243138"/>
                </a:lnTo>
                <a:cubicBezTo>
                  <a:pt x="2062745" y="2283076"/>
                  <a:pt x="1747642" y="2229610"/>
                  <a:pt x="2000250" y="2271713"/>
                </a:cubicBezTo>
                <a:cubicBezTo>
                  <a:pt x="2237003" y="2261848"/>
                  <a:pt x="2361648" y="2258613"/>
                  <a:pt x="2586038" y="2243138"/>
                </a:cubicBezTo>
                <a:cubicBezTo>
                  <a:pt x="2643250" y="2239192"/>
                  <a:pt x="2700455" y="2234853"/>
                  <a:pt x="2757488" y="2228850"/>
                </a:cubicBezTo>
                <a:cubicBezTo>
                  <a:pt x="2853342" y="2218760"/>
                  <a:pt x="2947444" y="2196632"/>
                  <a:pt x="3043238" y="2185988"/>
                </a:cubicBezTo>
                <a:cubicBezTo>
                  <a:pt x="3260325" y="2161867"/>
                  <a:pt x="3351961" y="2166474"/>
                  <a:pt x="3614738" y="2157413"/>
                </a:cubicBezTo>
                <a:cubicBezTo>
                  <a:pt x="3652838" y="2152650"/>
                  <a:pt x="3690672" y="2144660"/>
                  <a:pt x="3729038" y="2143125"/>
                </a:cubicBezTo>
                <a:cubicBezTo>
                  <a:pt x="4362227" y="2117797"/>
                  <a:pt x="4161267" y="2240737"/>
                  <a:pt x="4371975" y="2100263"/>
                </a:cubicBezTo>
                <a:cubicBezTo>
                  <a:pt x="4376738" y="2085975"/>
                  <a:pt x="4380031" y="2071111"/>
                  <a:pt x="4386263" y="2057400"/>
                </a:cubicBezTo>
                <a:cubicBezTo>
                  <a:pt x="4403890" y="2018621"/>
                  <a:pt x="4424363" y="1981200"/>
                  <a:pt x="4443413" y="1943100"/>
                </a:cubicBezTo>
                <a:lnTo>
                  <a:pt x="4471988" y="1885950"/>
                </a:lnTo>
                <a:cubicBezTo>
                  <a:pt x="4496882" y="1836162"/>
                  <a:pt x="4510896" y="1812088"/>
                  <a:pt x="4529138" y="1757363"/>
                </a:cubicBezTo>
                <a:cubicBezTo>
                  <a:pt x="4535347" y="1738734"/>
                  <a:pt x="4537783" y="1719021"/>
                  <a:pt x="4543425" y="1700213"/>
                </a:cubicBezTo>
                <a:cubicBezTo>
                  <a:pt x="4552080" y="1671363"/>
                  <a:pt x="4572000" y="1614488"/>
                  <a:pt x="4572000" y="1614488"/>
                </a:cubicBezTo>
                <a:cubicBezTo>
                  <a:pt x="4544362" y="1255179"/>
                  <a:pt x="4582705" y="1557286"/>
                  <a:pt x="4529138" y="1343025"/>
                </a:cubicBezTo>
                <a:cubicBezTo>
                  <a:pt x="4520558" y="1308707"/>
                  <a:pt x="4517109" y="1267680"/>
                  <a:pt x="4486275" y="1243013"/>
                </a:cubicBezTo>
                <a:cubicBezTo>
                  <a:pt x="4474515" y="1233605"/>
                  <a:pt x="4456883" y="1235460"/>
                  <a:pt x="4443413" y="1228725"/>
                </a:cubicBezTo>
                <a:cubicBezTo>
                  <a:pt x="4403600" y="1208818"/>
                  <a:pt x="4403176" y="1190651"/>
                  <a:pt x="4357688" y="1185863"/>
                </a:cubicBezTo>
                <a:cubicBezTo>
                  <a:pt x="4281759" y="1177870"/>
                  <a:pt x="4205288" y="1176338"/>
                  <a:pt x="4129088" y="1171575"/>
                </a:cubicBezTo>
                <a:lnTo>
                  <a:pt x="4043363" y="1143000"/>
                </a:lnTo>
                <a:lnTo>
                  <a:pt x="4000500" y="1128713"/>
                </a:lnTo>
                <a:cubicBezTo>
                  <a:pt x="3877665" y="1046822"/>
                  <a:pt x="4033080" y="1145003"/>
                  <a:pt x="3914775" y="1085850"/>
                </a:cubicBezTo>
                <a:cubicBezTo>
                  <a:pt x="3899417" y="1078171"/>
                  <a:pt x="3887696" y="1064039"/>
                  <a:pt x="3871913" y="1057275"/>
                </a:cubicBezTo>
                <a:cubicBezTo>
                  <a:pt x="3853864" y="1049540"/>
                  <a:pt x="3833644" y="1048382"/>
                  <a:pt x="3814763" y="1042988"/>
                </a:cubicBezTo>
                <a:cubicBezTo>
                  <a:pt x="3800282" y="1038851"/>
                  <a:pt x="3785883" y="1034293"/>
                  <a:pt x="3771900" y="1028700"/>
                </a:cubicBezTo>
                <a:cubicBezTo>
                  <a:pt x="3738224" y="1015230"/>
                  <a:pt x="3705974" y="998233"/>
                  <a:pt x="3671888" y="985838"/>
                </a:cubicBezTo>
                <a:cubicBezTo>
                  <a:pt x="3653434" y="979127"/>
                  <a:pt x="3632970" y="978843"/>
                  <a:pt x="3614738" y="971550"/>
                </a:cubicBezTo>
                <a:cubicBezTo>
                  <a:pt x="3585075" y="959685"/>
                  <a:pt x="3558147" y="941798"/>
                  <a:pt x="3529013" y="928688"/>
                </a:cubicBezTo>
                <a:cubicBezTo>
                  <a:pt x="3462862" y="898920"/>
                  <a:pt x="3395663" y="871538"/>
                  <a:pt x="3328988" y="842963"/>
                </a:cubicBezTo>
                <a:cubicBezTo>
                  <a:pt x="3295650" y="828675"/>
                  <a:pt x="3263384" y="811570"/>
                  <a:pt x="3228975" y="800100"/>
                </a:cubicBezTo>
                <a:cubicBezTo>
                  <a:pt x="3200400" y="790575"/>
                  <a:pt x="3170845" y="783598"/>
                  <a:pt x="3143250" y="771525"/>
                </a:cubicBezTo>
                <a:cubicBezTo>
                  <a:pt x="3094468" y="750183"/>
                  <a:pt x="3052031" y="713003"/>
                  <a:pt x="3000375" y="700088"/>
                </a:cubicBezTo>
                <a:cubicBezTo>
                  <a:pt x="2928615" y="682147"/>
                  <a:pt x="2961854" y="692009"/>
                  <a:pt x="2900363" y="671513"/>
                </a:cubicBezTo>
                <a:cubicBezTo>
                  <a:pt x="2886075" y="661988"/>
                  <a:pt x="2873283" y="649702"/>
                  <a:pt x="2857500" y="642938"/>
                </a:cubicBezTo>
                <a:cubicBezTo>
                  <a:pt x="2839841" y="635370"/>
                  <a:pt x="2741633" y="616907"/>
                  <a:pt x="2728913" y="614363"/>
                </a:cubicBezTo>
                <a:cubicBezTo>
                  <a:pt x="2709863" y="604838"/>
                  <a:pt x="2691969" y="592523"/>
                  <a:pt x="2671763" y="585788"/>
                </a:cubicBezTo>
                <a:cubicBezTo>
                  <a:pt x="2648725" y="578109"/>
                  <a:pt x="2624031" y="576768"/>
                  <a:pt x="2600325" y="571500"/>
                </a:cubicBezTo>
                <a:cubicBezTo>
                  <a:pt x="2563406" y="563296"/>
                  <a:pt x="2485947" y="542886"/>
                  <a:pt x="2457450" y="528638"/>
                </a:cubicBezTo>
                <a:cubicBezTo>
                  <a:pt x="2326813" y="463319"/>
                  <a:pt x="2486986" y="546359"/>
                  <a:pt x="2314575" y="442913"/>
                </a:cubicBezTo>
                <a:cubicBezTo>
                  <a:pt x="2296312" y="431955"/>
                  <a:pt x="2275688" y="425296"/>
                  <a:pt x="2257425" y="414338"/>
                </a:cubicBezTo>
                <a:cubicBezTo>
                  <a:pt x="2118938" y="331246"/>
                  <a:pt x="2228575" y="376147"/>
                  <a:pt x="2085975" y="328613"/>
                </a:cubicBezTo>
                <a:lnTo>
                  <a:pt x="2043113" y="314325"/>
                </a:lnTo>
                <a:lnTo>
                  <a:pt x="2000250" y="300038"/>
                </a:lnTo>
                <a:lnTo>
                  <a:pt x="1914525" y="242888"/>
                </a:lnTo>
                <a:cubicBezTo>
                  <a:pt x="1900238" y="233363"/>
                  <a:pt x="1888834" y="214313"/>
                  <a:pt x="1871663" y="214313"/>
                </a:cubicBezTo>
                <a:lnTo>
                  <a:pt x="1757363" y="185738"/>
                </a:lnTo>
                <a:close/>
              </a:path>
            </a:pathLst>
          </a:custGeom>
          <a:solidFill>
            <a:schemeClr val="accent2">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53288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77485" y="307713"/>
            <a:ext cx="12234489" cy="2520421"/>
          </a:xfrm>
        </p:spPr>
        <p:txBody>
          <a:bodyPr>
            <a:noAutofit/>
          </a:bodyPr>
          <a:lstStyle/>
          <a:p>
            <a:r>
              <a:rPr lang="en-US" sz="6000" b="1" dirty="0">
                <a:solidFill>
                  <a:srgbClr val="FF0000"/>
                </a:solidFill>
                <a:latin typeface="+mn-lt"/>
              </a:rPr>
              <a:t>Computational</a:t>
            </a:r>
            <a:r>
              <a:rPr lang="en-US" sz="6000" b="1" dirty="0">
                <a:latin typeface="+mn-lt"/>
              </a:rPr>
              <a:t> and </a:t>
            </a:r>
            <a:r>
              <a:rPr lang="en-US" sz="6000" b="1" dirty="0">
                <a:solidFill>
                  <a:srgbClr val="FF0000"/>
                </a:solidFill>
                <a:latin typeface="+mn-lt"/>
              </a:rPr>
              <a:t>Statistical </a:t>
            </a:r>
            <a:r>
              <a:rPr lang="en-US" sz="6000" b="1" dirty="0">
                <a:latin typeface="+mn-lt"/>
              </a:rPr>
              <a:t>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62</a:t>
            </a:fld>
            <a:endParaRPr lang="en-US" dirty="0"/>
          </a:p>
        </p:txBody>
      </p:sp>
      <p:sp>
        <p:nvSpPr>
          <p:cNvPr id="4" name="TextBox 3">
            <a:extLst>
              <a:ext uri="{FF2B5EF4-FFF2-40B4-BE49-F238E27FC236}">
                <a16:creationId xmlns:a16="http://schemas.microsoft.com/office/drawing/2014/main" id="{A2BAD911-C2CC-6E4B-AFB7-EF6F8FC252EE}"/>
              </a:ext>
            </a:extLst>
          </p:cNvPr>
          <p:cNvSpPr txBox="1"/>
          <p:nvPr/>
        </p:nvSpPr>
        <p:spPr>
          <a:xfrm>
            <a:off x="526805" y="2828134"/>
            <a:ext cx="11335850" cy="2800767"/>
          </a:xfrm>
          <a:prstGeom prst="rect">
            <a:avLst/>
          </a:prstGeom>
          <a:noFill/>
        </p:spPr>
        <p:txBody>
          <a:bodyPr wrap="square" rtlCol="0">
            <a:spAutoFit/>
          </a:bodyPr>
          <a:lstStyle/>
          <a:p>
            <a:endParaRPr lang="en-US" sz="4000" dirty="0"/>
          </a:p>
          <a:p>
            <a:r>
              <a:rPr lang="en-US" sz="4800" dirty="0"/>
              <a:t>how to </a:t>
            </a:r>
            <a:r>
              <a:rPr lang="en-US" sz="4800" dirty="0">
                <a:solidFill>
                  <a:srgbClr val="FF0000"/>
                </a:solidFill>
              </a:rPr>
              <a:t>solve</a:t>
            </a:r>
            <a:r>
              <a:rPr lang="en-US" sz="4800" dirty="0"/>
              <a:t> </a:t>
            </a:r>
            <a:r>
              <a:rPr lang="en-US" sz="4800" dirty="0" err="1"/>
              <a:t>GTVMin</a:t>
            </a:r>
            <a:r>
              <a:rPr lang="en-US" sz="4800" dirty="0"/>
              <a:t> </a:t>
            </a:r>
            <a:r>
              <a:rPr lang="en-US" sz="4800" dirty="0">
                <a:solidFill>
                  <a:srgbClr val="FF0000"/>
                </a:solidFill>
              </a:rPr>
              <a:t>efficiently</a:t>
            </a:r>
            <a:r>
              <a:rPr lang="en-US" sz="4800" dirty="0"/>
              <a:t>? </a:t>
            </a:r>
          </a:p>
          <a:p>
            <a:endParaRPr lang="en-US" sz="4000" dirty="0"/>
          </a:p>
          <a:p>
            <a:r>
              <a:rPr lang="en-US" sz="4800" dirty="0"/>
              <a:t>are </a:t>
            </a:r>
            <a:r>
              <a:rPr lang="en-US" sz="4800" dirty="0" err="1"/>
              <a:t>GTVMin</a:t>
            </a:r>
            <a:r>
              <a:rPr lang="en-US" sz="4800" dirty="0"/>
              <a:t> solutions </a:t>
            </a:r>
            <a:r>
              <a:rPr lang="en-US" sz="4800" dirty="0">
                <a:solidFill>
                  <a:srgbClr val="FF0000"/>
                </a:solidFill>
              </a:rPr>
              <a:t>statistically useful</a:t>
            </a:r>
            <a:r>
              <a:rPr lang="en-US" sz="4800" dirty="0"/>
              <a:t>?</a:t>
            </a:r>
          </a:p>
        </p:txBody>
      </p:sp>
    </p:spTree>
    <p:extLst>
      <p:ext uri="{BB962C8B-B14F-4D97-AF65-F5344CB8AC3E}">
        <p14:creationId xmlns:p14="http://schemas.microsoft.com/office/powerpoint/2010/main" val="4073736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Computational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63</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197460" y="3923179"/>
            <a:ext cx="1157544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t>in-network computation using low-cost devices </a:t>
            </a:r>
          </a:p>
          <a:p>
            <a:pPr marL="571500" indent="-571500">
              <a:buFont typeface="Arial" panose="020B0604020202020204" pitchFamily="34" charset="0"/>
              <a:buChar char="•"/>
            </a:pPr>
            <a:r>
              <a:rPr lang="en-US" sz="4000" dirty="0"/>
              <a:t>robustness against node/link failures </a:t>
            </a:r>
          </a:p>
          <a:p>
            <a:pPr marL="571500" indent="-571500">
              <a:buFont typeface="Arial" panose="020B0604020202020204" pitchFamily="34" charset="0"/>
              <a:buChar char="•"/>
            </a:pPr>
            <a:r>
              <a:rPr lang="en-US" sz="4000" dirty="0"/>
              <a:t>robustness against “stragglers”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C82D3-78A1-E64B-B95B-9231627C6DB4}"/>
                  </a:ext>
                </a:extLst>
              </p:cNvPr>
              <p:cNvSpPr txBox="1"/>
              <p:nvPr/>
            </p:nvSpPr>
            <p:spPr>
              <a:xfrm>
                <a:off x="197460" y="1471285"/>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6" name="TextBox 5">
                <a:extLst>
                  <a:ext uri="{FF2B5EF4-FFF2-40B4-BE49-F238E27FC236}">
                    <a16:creationId xmlns:a16="http://schemas.microsoft.com/office/drawing/2014/main" id="{360C82D3-78A1-E64B-B95B-9231627C6DB4}"/>
                  </a:ext>
                </a:extLst>
              </p:cNvPr>
              <p:cNvSpPr txBox="1">
                <a:spLocks noRot="1" noChangeAspect="1" noMove="1" noResize="1" noEditPoints="1" noAdjustHandles="1" noChangeArrowheads="1" noChangeShapeType="1" noTextEdit="1"/>
              </p:cNvSpPr>
              <p:nvPr/>
            </p:nvSpPr>
            <p:spPr>
              <a:xfrm>
                <a:off x="197460" y="1471285"/>
                <a:ext cx="11107614" cy="1659685"/>
              </a:xfrm>
              <a:prstGeom prst="rect">
                <a:avLst/>
              </a:prstGeom>
              <a:blipFill>
                <a:blip r:embed="rId2"/>
                <a:stretch>
                  <a:fillRect l="-1712" t="-129545" b="-174242"/>
                </a:stretch>
              </a:blipFill>
            </p:spPr>
            <p:txBody>
              <a:bodyPr/>
              <a:lstStyle/>
              <a:p>
                <a:r>
                  <a:rPr lang="en-GB">
                    <a:noFill/>
                  </a:rPr>
                  <a:t> </a:t>
                </a:r>
              </a:p>
            </p:txBody>
          </p:sp>
        </mc:Fallback>
      </mc:AlternateContent>
    </p:spTree>
    <p:extLst>
      <p:ext uri="{BB962C8B-B14F-4D97-AF65-F5344CB8AC3E}">
        <p14:creationId xmlns:p14="http://schemas.microsoft.com/office/powerpoint/2010/main" val="2845557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C4C41-4BD9-324E-85E4-045EDFF1A476}"/>
              </a:ext>
            </a:extLst>
          </p:cNvPr>
          <p:cNvSpPr>
            <a:spLocks noGrp="1"/>
          </p:cNvSpPr>
          <p:nvPr>
            <p:ph idx="1"/>
          </p:nvPr>
        </p:nvSpPr>
        <p:spPr>
          <a:xfrm>
            <a:off x="609600" y="1643062"/>
            <a:ext cx="11353800" cy="4895850"/>
          </a:xfrm>
        </p:spPr>
        <p:txBody>
          <a:bodyPr/>
          <a:lstStyle/>
          <a:p>
            <a:pPr marL="0" indent="0">
              <a:buNone/>
            </a:pPr>
            <a:r>
              <a:rPr lang="en-GB" sz="8000" dirty="0"/>
              <a:t>Computational Aspects. </a:t>
            </a:r>
          </a:p>
          <a:p>
            <a:pPr marL="0" indent="0">
              <a:buNone/>
            </a:pPr>
            <a:endParaRPr lang="en-GB" sz="4800" dirty="0"/>
          </a:p>
          <a:p>
            <a:pPr marL="0" indent="0">
              <a:buNone/>
            </a:pPr>
            <a:r>
              <a:rPr lang="en-US" sz="4000" dirty="0"/>
              <a:t>convergence rates; robustness against node failures or “stragglers”; stochastic variants for trading complexity against accuracy </a:t>
            </a:r>
          </a:p>
          <a:p>
            <a:pPr marL="0" indent="0">
              <a:buNone/>
            </a:pPr>
            <a:endParaRPr lang="en-GB" dirty="0"/>
          </a:p>
        </p:txBody>
      </p:sp>
      <p:sp>
        <p:nvSpPr>
          <p:cNvPr id="4" name="Slide Number Placeholder 3">
            <a:extLst>
              <a:ext uri="{FF2B5EF4-FFF2-40B4-BE49-F238E27FC236}">
                <a16:creationId xmlns:a16="http://schemas.microsoft.com/office/drawing/2014/main" id="{8F7ED4C0-CFD1-7C44-89C4-A81553553A7F}"/>
              </a:ext>
            </a:extLst>
          </p:cNvPr>
          <p:cNvSpPr>
            <a:spLocks noGrp="1"/>
          </p:cNvSpPr>
          <p:nvPr>
            <p:ph type="sldNum" sz="quarter" idx="12"/>
          </p:nvPr>
        </p:nvSpPr>
        <p:spPr/>
        <p:txBody>
          <a:bodyPr/>
          <a:lstStyle/>
          <a:p>
            <a:fld id="{D75B69EA-F5F3-9148-B3D2-85669F9D4A27}" type="slidenum">
              <a:rPr lang="en-US" smtClean="0"/>
              <a:pPr/>
              <a:t>64</a:t>
            </a:fld>
            <a:endParaRPr lang="en-US" dirty="0"/>
          </a:p>
        </p:txBody>
      </p:sp>
    </p:spTree>
    <p:extLst>
      <p:ext uri="{BB962C8B-B14F-4D97-AF65-F5344CB8AC3E}">
        <p14:creationId xmlns:p14="http://schemas.microsoft.com/office/powerpoint/2010/main" val="1706356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394189" y="134623"/>
            <a:ext cx="10811607" cy="1379008"/>
          </a:xfrm>
        </p:spPr>
        <p:txBody>
          <a:bodyPr>
            <a:normAutofit/>
          </a:bodyPr>
          <a:lstStyle/>
          <a:p>
            <a:r>
              <a:rPr lang="en-GB" sz="8000" b="1" dirty="0"/>
              <a:t>Gradient Descent</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689427" y="3496243"/>
                <a:ext cx="1109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𝑤</m:t>
                          </m:r>
                        </m:e>
                      </m:d>
                    </m:oMath>
                  </m:oMathPara>
                </a14:m>
                <a:endParaRPr lang="en-GB" sz="36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689427" y="3496243"/>
                <a:ext cx="1109150" cy="553998"/>
              </a:xfrm>
              <a:prstGeom prst="rect">
                <a:avLst/>
              </a:prstGeom>
              <a:blipFill>
                <a:blip r:embed="rId2"/>
                <a:stretch>
                  <a:fillRect l="-13483" b="-36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451240" y="4655009"/>
                <a:ext cx="6786730"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d>
                            <m:dPr>
                              <m:ctrlPr>
                                <a:rPr lang="de-DE" sz="4000" b="0" i="1" smtClean="0">
                                  <a:latin typeface="Cambria Math" panose="02040503050406030204" pitchFamily="18" charset="0"/>
                                </a:rPr>
                              </m:ctrlPr>
                            </m:dPr>
                            <m:e>
                              <m:r>
                                <a:rPr lang="de-DE" sz="4000" b="0" i="1" smtClean="0">
                                  <a:latin typeface="Cambria Math" panose="02040503050406030204" pitchFamily="18" charset="0"/>
                                </a:rPr>
                                <m:t>𝑘</m:t>
                              </m:r>
                              <m:r>
                                <a:rPr lang="de-DE" sz="4000" b="0" i="1" smtClean="0">
                                  <a:latin typeface="Cambria Math" panose="02040503050406030204" pitchFamily="18" charset="0"/>
                                </a:rPr>
                                <m:t>+1</m:t>
                              </m:r>
                            </m:e>
                          </m:d>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𝛼</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m:rPr>
                          <m:sty m:val="p"/>
                        </m:rP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rPr>
                        <m:t>𝑓</m:t>
                      </m:r>
                      <m:d>
                        <m:dPr>
                          <m:ctrlPr>
                            <a:rPr lang="de-DE" sz="4000" b="0" i="1" smtClean="0">
                              <a:latin typeface="Cambria Math" panose="02040503050406030204" pitchFamily="18" charset="0"/>
                            </a:rPr>
                          </m:ctrlPr>
                        </m:dPr>
                        <m:e>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e>
                      </m:d>
                    </m:oMath>
                  </m:oMathPara>
                </a14:m>
                <a:endParaRPr lang="en-GB" sz="4000"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451240" y="4655009"/>
                <a:ext cx="6786730" cy="706668"/>
              </a:xfrm>
              <a:prstGeom prst="rect">
                <a:avLst/>
              </a:prstGeom>
              <a:blipFill>
                <a:blip r:embed="rId3"/>
                <a:stretch>
                  <a:fillRect l="-561" t="-1754"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7B92B0-C9BE-7F45-8E88-90F61807A75B}"/>
                  </a:ext>
                </a:extLst>
              </p:cNvPr>
              <p:cNvSpPr txBox="1"/>
              <p:nvPr/>
            </p:nvSpPr>
            <p:spPr>
              <a:xfrm>
                <a:off x="246186" y="1388103"/>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8" name="TextBox 7">
                <a:extLst>
                  <a:ext uri="{FF2B5EF4-FFF2-40B4-BE49-F238E27FC236}">
                    <a16:creationId xmlns:a16="http://schemas.microsoft.com/office/drawing/2014/main" id="{547B92B0-C9BE-7F45-8E88-90F61807A75B}"/>
                  </a:ext>
                </a:extLst>
              </p:cNvPr>
              <p:cNvSpPr txBox="1">
                <a:spLocks noRot="1" noChangeAspect="1" noMove="1" noResize="1" noEditPoints="1" noAdjustHandles="1" noChangeArrowheads="1" noChangeShapeType="1" noTextEdit="1"/>
              </p:cNvSpPr>
              <p:nvPr/>
            </p:nvSpPr>
            <p:spPr>
              <a:xfrm>
                <a:off x="246186" y="1388103"/>
                <a:ext cx="11107614" cy="1659685"/>
              </a:xfrm>
              <a:prstGeom prst="rect">
                <a:avLst/>
              </a:prstGeom>
              <a:blipFill>
                <a:blip r:embed="rId4"/>
                <a:stretch>
                  <a:fillRect l="-1712" t="-130303" b="-173485"/>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89D58EAE-BAFA-7B42-998B-14E9398E910E}"/>
              </a:ext>
            </a:extLst>
          </p:cNvPr>
          <p:cNvSpPr/>
          <p:nvPr/>
        </p:nvSpPr>
        <p:spPr>
          <a:xfrm rot="16200000">
            <a:off x="5818156" y="-1210305"/>
            <a:ext cx="817826" cy="865689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 person rowing a boat&#10;&#10;Description automatically generated with low confidence">
            <a:extLst>
              <a:ext uri="{FF2B5EF4-FFF2-40B4-BE49-F238E27FC236}">
                <a16:creationId xmlns:a16="http://schemas.microsoft.com/office/drawing/2014/main" id="{A549E3DD-AC76-634B-A7A6-57BF02D663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34" y="3429000"/>
            <a:ext cx="2746766" cy="2927350"/>
          </a:xfrm>
          <a:prstGeom prst="rect">
            <a:avLst/>
          </a:prstGeom>
        </p:spPr>
      </p:pic>
    </p:spTree>
    <p:extLst>
      <p:ext uri="{BB962C8B-B14F-4D97-AF65-F5344CB8AC3E}">
        <p14:creationId xmlns:p14="http://schemas.microsoft.com/office/powerpoint/2010/main" val="3546140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148163" y="224617"/>
            <a:ext cx="11125208" cy="1325563"/>
          </a:xfrm>
        </p:spPr>
        <p:txBody>
          <a:bodyPr>
            <a:normAutofit/>
          </a:bodyPr>
          <a:lstStyle/>
          <a:p>
            <a:r>
              <a:rPr lang="en-GB" sz="8800" b="1" dirty="0"/>
              <a:t>Iterative Linear Solver.</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66</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3B0B6F-9F68-AE4B-A27D-40BB978C7383}"/>
                  </a:ext>
                </a:extLst>
              </p:cNvPr>
              <p:cNvSpPr txBox="1"/>
              <p:nvPr/>
            </p:nvSpPr>
            <p:spPr>
              <a:xfrm>
                <a:off x="228592" y="1526602"/>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5" name="TextBox 4">
                <a:extLst>
                  <a:ext uri="{FF2B5EF4-FFF2-40B4-BE49-F238E27FC236}">
                    <a16:creationId xmlns:a16="http://schemas.microsoft.com/office/drawing/2014/main" id="{0C3B0B6F-9F68-AE4B-A27D-40BB978C7383}"/>
                  </a:ext>
                </a:extLst>
              </p:cNvPr>
              <p:cNvSpPr txBox="1">
                <a:spLocks noRot="1" noChangeAspect="1" noMove="1" noResize="1" noEditPoints="1" noAdjustHandles="1" noChangeArrowheads="1" noChangeShapeType="1" noTextEdit="1"/>
              </p:cNvSpPr>
              <p:nvPr/>
            </p:nvSpPr>
            <p:spPr>
              <a:xfrm>
                <a:off x="228592" y="1526602"/>
                <a:ext cx="11734816" cy="2100832"/>
              </a:xfrm>
              <a:prstGeom prst="rect">
                <a:avLst/>
              </a:prstGeom>
              <a:blipFill>
                <a:blip r:embed="rId2"/>
                <a:stretch>
                  <a:fillRect l="-6911" t="-114458" b="-140361"/>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F8CC7986-8B60-1340-991E-873C0B8A69D5}"/>
              </a:ext>
            </a:extLst>
          </p:cNvPr>
          <p:cNvSpPr/>
          <p:nvPr/>
        </p:nvSpPr>
        <p:spPr>
          <a:xfrm rot="16200000">
            <a:off x="6246116" y="-1518065"/>
            <a:ext cx="565111" cy="10107457"/>
          </a:xfrm>
          <a:prstGeom prst="leftBrace">
            <a:avLst>
              <a:gd name="adj1" fmla="val 34091"/>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844108" y="3778482"/>
                <a:ext cx="147989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𝑓</m:t>
                      </m:r>
                      <m:d>
                        <m:dPr>
                          <m:ctrlPr>
                            <a:rPr lang="de-DE" sz="4800" b="0" i="1" smtClean="0">
                              <a:latin typeface="Cambria Math" panose="02040503050406030204" pitchFamily="18" charset="0"/>
                            </a:rPr>
                          </m:ctrlPr>
                        </m:dPr>
                        <m:e>
                          <m:r>
                            <a:rPr lang="de-DE" sz="4800" b="0" i="1" smtClean="0">
                              <a:latin typeface="Cambria Math" panose="02040503050406030204" pitchFamily="18" charset="0"/>
                            </a:rPr>
                            <m:t>𝑤</m:t>
                          </m:r>
                        </m:e>
                      </m:d>
                    </m:oMath>
                  </m:oMathPara>
                </a14:m>
                <a:endParaRPr lang="en-GB" sz="48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844108" y="3778482"/>
                <a:ext cx="1479892" cy="738664"/>
              </a:xfrm>
              <a:prstGeom prst="rect">
                <a:avLst/>
              </a:prstGeom>
              <a:blipFill>
                <a:blip r:embed="rId3"/>
                <a:stretch>
                  <a:fillRect l="-13675" b="-322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273275" y="4584495"/>
                <a:ext cx="683873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5400" i="1" smtClean="0">
                          <a:latin typeface="Cambria Math" panose="02040503050406030204" pitchFamily="18" charset="0"/>
                          <a:ea typeface="Cambria Math" panose="02040503050406030204" pitchFamily="18" charset="0"/>
                        </a:rPr>
                        <m:t>∇</m:t>
                      </m:r>
                      <m:r>
                        <a:rPr lang="de-DE" sz="5400" i="1">
                          <a:latin typeface="Cambria Math" panose="02040503050406030204" pitchFamily="18" charset="0"/>
                        </a:rPr>
                        <m:t>𝑓</m:t>
                      </m:r>
                      <m:d>
                        <m:dPr>
                          <m:ctrlPr>
                            <a:rPr lang="de-DE" sz="5400" i="1">
                              <a:latin typeface="Cambria Math" panose="02040503050406030204" pitchFamily="18" charset="0"/>
                            </a:rPr>
                          </m:ctrlPr>
                        </m:dPr>
                        <m:e>
                          <m:r>
                            <a:rPr lang="de-DE" sz="5400" b="1" i="0" smtClean="0">
                              <a:latin typeface="Cambria Math" panose="02040503050406030204" pitchFamily="18" charset="0"/>
                            </a:rPr>
                            <m:t>𝐰</m:t>
                          </m:r>
                        </m:e>
                      </m:d>
                      <m:r>
                        <a:rPr lang="de-DE" sz="5400" b="0" i="1" smtClean="0">
                          <a:latin typeface="Cambria Math" panose="02040503050406030204" pitchFamily="18" charset="0"/>
                        </a:rPr>
                        <m:t>=0 </m:t>
                      </m:r>
                      <m:r>
                        <a:rPr lang="de-DE" sz="5400" b="0" i="1"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𝐋𝐰</m:t>
                      </m:r>
                      <m:r>
                        <a:rPr lang="de-DE" sz="5400" b="1" i="0"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𝐛</m:t>
                      </m:r>
                    </m:oMath>
                  </m:oMathPara>
                </a14:m>
                <a:endParaRPr lang="en-GB" sz="5400" b="1"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273275" y="4584495"/>
                <a:ext cx="6838732" cy="830997"/>
              </a:xfrm>
              <a:prstGeom prst="rect">
                <a:avLst/>
              </a:prstGeom>
              <a:blipFill>
                <a:blip r:embed="rId4"/>
                <a:stretch>
                  <a:fillRect l="-1855" t="-5970" r="-1855" b="-3731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35AC43B-F876-6343-AA74-5056A32BABF4}"/>
              </a:ext>
            </a:extLst>
          </p:cNvPr>
          <p:cNvSpPr txBox="1"/>
          <p:nvPr/>
        </p:nvSpPr>
        <p:spPr>
          <a:xfrm>
            <a:off x="67734" y="5521146"/>
            <a:ext cx="11286066" cy="1200329"/>
          </a:xfrm>
          <a:prstGeom prst="rect">
            <a:avLst/>
          </a:prstGeom>
          <a:noFill/>
        </p:spPr>
        <p:txBody>
          <a:bodyPr wrap="square">
            <a:spAutoFit/>
          </a:bodyPr>
          <a:lstStyle/>
          <a:p>
            <a:r>
              <a:rPr lang="en-GB" sz="2400" dirty="0"/>
              <a:t>Spielman D.A. (2012) Algorithms, Graph Theory, and the Solution of Laplacian Linear Equations. In Automata, Languages, and Programming. ICALP 2012. Lecture Notes in Computer Science, vol 7392. https://</a:t>
            </a:r>
            <a:r>
              <a:rPr lang="en-GB" sz="2400" dirty="0" err="1"/>
              <a:t>doi.org</a:t>
            </a:r>
            <a:r>
              <a:rPr lang="en-GB" sz="2400" dirty="0"/>
              <a:t>/10.1007/978-3-642-31585-5_5</a:t>
            </a:r>
          </a:p>
        </p:txBody>
      </p:sp>
      <p:pic>
        <p:nvPicPr>
          <p:cNvPr id="1026" name="Picture 2">
            <a:extLst>
              <a:ext uri="{FF2B5EF4-FFF2-40B4-BE49-F238E27FC236}">
                <a16:creationId xmlns:a16="http://schemas.microsoft.com/office/drawing/2014/main" id="{22726B1F-DB95-A24E-BCAF-84FF4C40BA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38375" y="4189133"/>
            <a:ext cx="1325033" cy="189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33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407421" y="182386"/>
            <a:ext cx="10811607" cy="1379008"/>
          </a:xfrm>
        </p:spPr>
        <p:txBody>
          <a:bodyPr>
            <a:normAutofit/>
          </a:bodyPr>
          <a:lstStyle/>
          <a:p>
            <a:r>
              <a:rPr lang="en-GB" sz="6600" b="1" dirty="0"/>
              <a:t>Rewrite </a:t>
            </a:r>
            <a:r>
              <a:rPr lang="en-GB" sz="6600" b="1" dirty="0" err="1"/>
              <a:t>GTVMin</a:t>
            </a:r>
            <a:r>
              <a:rPr lang="en-GB" sz="6600" b="1" dirty="0"/>
              <a:t> using Dual Var. </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67</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6DF2B5-EFF9-7A42-ABD8-B52AF102F5C9}"/>
                  </a:ext>
                </a:extLst>
              </p:cNvPr>
              <p:cNvSpPr txBox="1"/>
              <p:nvPr/>
            </p:nvSpPr>
            <p:spPr>
              <a:xfrm>
                <a:off x="542193" y="1458131"/>
                <a:ext cx="11107614" cy="1659685"/>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9" name="TextBox 8">
                <a:extLst>
                  <a:ext uri="{FF2B5EF4-FFF2-40B4-BE49-F238E27FC236}">
                    <a16:creationId xmlns:a16="http://schemas.microsoft.com/office/drawing/2014/main" id="{936DF2B5-EFF9-7A42-ABD8-B52AF102F5C9}"/>
                  </a:ext>
                </a:extLst>
              </p:cNvPr>
              <p:cNvSpPr txBox="1">
                <a:spLocks noRot="1" noChangeAspect="1" noMove="1" noResize="1" noEditPoints="1" noAdjustHandles="1" noChangeArrowheads="1" noChangeShapeType="1" noTextEdit="1"/>
              </p:cNvSpPr>
              <p:nvPr/>
            </p:nvSpPr>
            <p:spPr>
              <a:xfrm>
                <a:off x="542193" y="1458131"/>
                <a:ext cx="11107614" cy="1659685"/>
              </a:xfrm>
              <a:prstGeom prst="rect">
                <a:avLst/>
              </a:prstGeom>
              <a:blipFill>
                <a:blip r:embed="rId2"/>
                <a:stretch>
                  <a:fillRect l="-1364" t="-124265" b="-167647"/>
                </a:stretch>
              </a:blipFill>
              <a:ln w="63500">
                <a:solidFill>
                  <a:schemeClr val="accent1">
                    <a:shade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92665" y="4369536"/>
                <a:ext cx="9389535" cy="2169376"/>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92665" y="4369536"/>
                <a:ext cx="9389535" cy="2169376"/>
              </a:xfrm>
              <a:prstGeom prst="rect">
                <a:avLst/>
              </a:prstGeom>
              <a:blipFill>
                <a:blip r:embed="rId3"/>
                <a:stretch>
                  <a:fillRect l="-4564" t="-95480" b="-105650"/>
                </a:stretch>
              </a:blipFill>
              <a:ln w="63500">
                <a:solidFill>
                  <a:schemeClr val="accent1">
                    <a:shade val="50000"/>
                  </a:schemeClr>
                </a:solidFill>
              </a:ln>
            </p:spPr>
            <p:txBody>
              <a:bodyPr/>
              <a:lstStyle/>
              <a:p>
                <a:r>
                  <a:rPr lang="en-GB">
                    <a:noFill/>
                  </a:rPr>
                  <a:t> </a:t>
                </a:r>
              </a:p>
            </p:txBody>
          </p:sp>
        </mc:Fallback>
      </mc:AlternateContent>
      <p:sp>
        <p:nvSpPr>
          <p:cNvPr id="12" name="Up-down Arrow 11">
            <a:extLst>
              <a:ext uri="{FF2B5EF4-FFF2-40B4-BE49-F238E27FC236}">
                <a16:creationId xmlns:a16="http://schemas.microsoft.com/office/drawing/2014/main" id="{5FEA38F8-7668-B441-9125-05474E2A383E}"/>
              </a:ext>
            </a:extLst>
          </p:cNvPr>
          <p:cNvSpPr/>
          <p:nvPr/>
        </p:nvSpPr>
        <p:spPr>
          <a:xfrm>
            <a:off x="5252705" y="3246950"/>
            <a:ext cx="560520"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29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810E9B15-3103-6A45-B8F1-9C665092B2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6962" y="3499162"/>
            <a:ext cx="6680200" cy="2169377"/>
          </a:xfrm>
          <a:prstGeom prst="rect">
            <a:avLst/>
          </a:prstGeom>
          <a:ln w="50800">
            <a:solidFill>
              <a:schemeClr val="accent1"/>
            </a:solidFill>
          </a:ln>
        </p:spPr>
      </p:pic>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1367151" cy="1379008"/>
          </a:xfrm>
        </p:spPr>
        <p:txBody>
          <a:bodyPr>
            <a:noAutofit/>
          </a:bodyPr>
          <a:lstStyle/>
          <a:p>
            <a:r>
              <a:rPr lang="en-GB" sz="7200" b="1" dirty="0"/>
              <a:t>Primal-Dual Gradient Method.</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68</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42193" y="1241738"/>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42193" y="1241738"/>
                <a:ext cx="9039225" cy="2169376"/>
              </a:xfrm>
              <a:prstGeom prst="rect">
                <a:avLst/>
              </a:prstGeom>
              <a:blipFill>
                <a:blip r:embed="rId3"/>
                <a:stretch>
                  <a:fillRect l="-9958" t="-99419" b="-11046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CC9D768-4E81-974B-9E21-3207BF9A98A8}"/>
              </a:ext>
            </a:extLst>
          </p:cNvPr>
          <p:cNvSpPr txBox="1"/>
          <p:nvPr/>
        </p:nvSpPr>
        <p:spPr>
          <a:xfrm>
            <a:off x="241300" y="4786736"/>
            <a:ext cx="11367151" cy="1815882"/>
          </a:xfrm>
          <a:prstGeom prst="rect">
            <a:avLst/>
          </a:prstGeom>
          <a:noFill/>
        </p:spPr>
        <p:txBody>
          <a:bodyPr wrap="none" rtlCol="0">
            <a:spAutoFit/>
          </a:bodyPr>
          <a:lstStyle/>
          <a:p>
            <a:r>
              <a:rPr lang="en-GB" sz="2800" dirty="0"/>
              <a:t>S. </a:t>
            </a:r>
            <a:r>
              <a:rPr lang="en-GB" sz="2800" dirty="0" err="1"/>
              <a:t>Alghunaim</a:t>
            </a:r>
            <a:r>
              <a:rPr lang="en-GB" sz="2800" dirty="0"/>
              <a:t>, A. Sayed, (2020). </a:t>
            </a:r>
          </a:p>
          <a:p>
            <a:r>
              <a:rPr lang="en-GB" sz="2800" dirty="0"/>
              <a:t>Linear convergence of primal–dual </a:t>
            </a:r>
          </a:p>
          <a:p>
            <a:r>
              <a:rPr lang="en-GB" sz="2800" dirty="0"/>
              <a:t>gradient methods and their performance in distributed </a:t>
            </a:r>
          </a:p>
          <a:p>
            <a:r>
              <a:rPr lang="en-GB" sz="2800" dirty="0"/>
              <a:t>optimization. </a:t>
            </a:r>
            <a:r>
              <a:rPr lang="en-GB" sz="2800" dirty="0" err="1"/>
              <a:t>Automatica</a:t>
            </a:r>
            <a:r>
              <a:rPr lang="en-GB" sz="2800" dirty="0"/>
              <a:t>. 117. 109003. 10.1016/j.automatica.2020.109003. </a:t>
            </a:r>
          </a:p>
        </p:txBody>
      </p:sp>
      <p:pic>
        <p:nvPicPr>
          <p:cNvPr id="7" name="Picture 6" descr="A person wearing glasses&#10;&#10;Description automatically generated with medium confidence">
            <a:extLst>
              <a:ext uri="{FF2B5EF4-FFF2-40B4-BE49-F238E27FC236}">
                <a16:creationId xmlns:a16="http://schemas.microsoft.com/office/drawing/2014/main" id="{0F98DC78-573E-E246-AAAA-30D170B51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193" y="2902319"/>
            <a:ext cx="1891895" cy="1884417"/>
          </a:xfrm>
          <a:prstGeom prst="rect">
            <a:avLst/>
          </a:prstGeom>
        </p:spPr>
      </p:pic>
    </p:spTree>
    <p:extLst>
      <p:ext uri="{BB962C8B-B14F-4D97-AF65-F5344CB8AC3E}">
        <p14:creationId xmlns:p14="http://schemas.microsoft.com/office/powerpoint/2010/main" val="1467518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0811607" cy="1379008"/>
          </a:xfrm>
        </p:spPr>
        <p:txBody>
          <a:bodyPr>
            <a:normAutofit/>
          </a:bodyPr>
          <a:lstStyle/>
          <a:p>
            <a:r>
              <a:rPr lang="en-GB" sz="6600" b="1" dirty="0"/>
              <a:t>ADMM (for Non-Smooth Obj.)</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69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666690" y="1435729"/>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666690" y="1435729"/>
                <a:ext cx="9039225" cy="2169376"/>
              </a:xfrm>
              <a:prstGeom prst="rect">
                <a:avLst/>
              </a:prstGeom>
              <a:blipFill>
                <a:blip r:embed="rId3"/>
                <a:stretch>
                  <a:fillRect l="-10098" t="-100585" b="-11111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76BB496-3BFE-7544-8F7E-D64F8E637B37}"/>
              </a:ext>
            </a:extLst>
          </p:cNvPr>
          <p:cNvSpPr txBox="1"/>
          <p:nvPr/>
        </p:nvSpPr>
        <p:spPr>
          <a:xfrm>
            <a:off x="431801" y="5470383"/>
            <a:ext cx="7782002" cy="1661993"/>
          </a:xfrm>
          <a:prstGeom prst="rect">
            <a:avLst/>
          </a:prstGeom>
          <a:noFill/>
        </p:spPr>
        <p:txBody>
          <a:bodyPr wrap="none" rtlCol="0">
            <a:spAutoFit/>
          </a:bodyPr>
          <a:lstStyle/>
          <a:p>
            <a:r>
              <a:rPr lang="en-GB" sz="2800" b="1" dirty="0"/>
              <a:t>Distributed Optimization and Statistical Learning </a:t>
            </a:r>
          </a:p>
          <a:p>
            <a:r>
              <a:rPr lang="en-GB" sz="2800" b="1" dirty="0"/>
              <a:t>via the Alternating Direction Method of Multipliers</a:t>
            </a:r>
          </a:p>
          <a:p>
            <a:r>
              <a:rPr lang="en-GB" sz="2800" i="1" dirty="0"/>
              <a:t>S. Boyd, N. Parikh, E. Chu, B. </a:t>
            </a:r>
            <a:r>
              <a:rPr lang="en-GB" sz="2800" i="1" dirty="0" err="1"/>
              <a:t>Peleato</a:t>
            </a:r>
            <a:r>
              <a:rPr lang="en-GB" sz="2800" i="1" dirty="0"/>
              <a:t>, and J. Eckstein</a:t>
            </a:r>
          </a:p>
          <a:p>
            <a:endParaRPr lang="en-GB" dirty="0"/>
          </a:p>
        </p:txBody>
      </p:sp>
      <p:pic>
        <p:nvPicPr>
          <p:cNvPr id="9" name="Picture 8" descr="Text, letter&#10;&#10;Description automatically generated">
            <a:extLst>
              <a:ext uri="{FF2B5EF4-FFF2-40B4-BE49-F238E27FC236}">
                <a16:creationId xmlns:a16="http://schemas.microsoft.com/office/drawing/2014/main" id="{30FD8915-CE2E-5946-A6E7-0BBC2D7939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825938"/>
            <a:ext cx="5664199" cy="1644445"/>
          </a:xfrm>
          <a:custGeom>
            <a:avLst/>
            <a:gdLst>
              <a:gd name="connsiteX0" fmla="*/ 0 w 5664199"/>
              <a:gd name="connsiteY0" fmla="*/ 0 h 1644445"/>
              <a:gd name="connsiteX1" fmla="*/ 623062 w 5664199"/>
              <a:gd name="connsiteY1" fmla="*/ 0 h 1644445"/>
              <a:gd name="connsiteX2" fmla="*/ 1019556 w 5664199"/>
              <a:gd name="connsiteY2" fmla="*/ 0 h 1644445"/>
              <a:gd name="connsiteX3" fmla="*/ 1529334 w 5664199"/>
              <a:gd name="connsiteY3" fmla="*/ 0 h 1644445"/>
              <a:gd name="connsiteX4" fmla="*/ 2209038 w 5664199"/>
              <a:gd name="connsiteY4" fmla="*/ 0 h 1644445"/>
              <a:gd name="connsiteX5" fmla="*/ 2775458 w 5664199"/>
              <a:gd name="connsiteY5" fmla="*/ 0 h 1644445"/>
              <a:gd name="connsiteX6" fmla="*/ 3398519 w 5664199"/>
              <a:gd name="connsiteY6" fmla="*/ 0 h 1644445"/>
              <a:gd name="connsiteX7" fmla="*/ 3908297 w 5664199"/>
              <a:gd name="connsiteY7" fmla="*/ 0 h 1644445"/>
              <a:gd name="connsiteX8" fmla="*/ 4474717 w 5664199"/>
              <a:gd name="connsiteY8" fmla="*/ 0 h 1644445"/>
              <a:gd name="connsiteX9" fmla="*/ 5154421 w 5664199"/>
              <a:gd name="connsiteY9" fmla="*/ 0 h 1644445"/>
              <a:gd name="connsiteX10" fmla="*/ 5664199 w 5664199"/>
              <a:gd name="connsiteY10" fmla="*/ 0 h 1644445"/>
              <a:gd name="connsiteX11" fmla="*/ 5664199 w 5664199"/>
              <a:gd name="connsiteY11" fmla="*/ 564593 h 1644445"/>
              <a:gd name="connsiteX12" fmla="*/ 5664199 w 5664199"/>
              <a:gd name="connsiteY12" fmla="*/ 1079852 h 1644445"/>
              <a:gd name="connsiteX13" fmla="*/ 5664199 w 5664199"/>
              <a:gd name="connsiteY13" fmla="*/ 1644445 h 1644445"/>
              <a:gd name="connsiteX14" fmla="*/ 5097779 w 5664199"/>
              <a:gd name="connsiteY14" fmla="*/ 1644445 h 1644445"/>
              <a:gd name="connsiteX15" fmla="*/ 4531359 w 5664199"/>
              <a:gd name="connsiteY15" fmla="*/ 1644445 h 1644445"/>
              <a:gd name="connsiteX16" fmla="*/ 4078223 w 5664199"/>
              <a:gd name="connsiteY16" fmla="*/ 1644445 h 1644445"/>
              <a:gd name="connsiteX17" fmla="*/ 3511803 w 5664199"/>
              <a:gd name="connsiteY17" fmla="*/ 1644445 h 1644445"/>
              <a:gd name="connsiteX18" fmla="*/ 2945383 w 5664199"/>
              <a:gd name="connsiteY18" fmla="*/ 1644445 h 1644445"/>
              <a:gd name="connsiteX19" fmla="*/ 2378964 w 5664199"/>
              <a:gd name="connsiteY19" fmla="*/ 1644445 h 1644445"/>
              <a:gd name="connsiteX20" fmla="*/ 1812544 w 5664199"/>
              <a:gd name="connsiteY20" fmla="*/ 1644445 h 1644445"/>
              <a:gd name="connsiteX21" fmla="*/ 1302766 w 5664199"/>
              <a:gd name="connsiteY21" fmla="*/ 1644445 h 1644445"/>
              <a:gd name="connsiteX22" fmla="*/ 679704 w 5664199"/>
              <a:gd name="connsiteY22" fmla="*/ 1644445 h 1644445"/>
              <a:gd name="connsiteX23" fmla="*/ 0 w 5664199"/>
              <a:gd name="connsiteY23" fmla="*/ 1644445 h 1644445"/>
              <a:gd name="connsiteX24" fmla="*/ 0 w 5664199"/>
              <a:gd name="connsiteY24" fmla="*/ 1063408 h 1644445"/>
              <a:gd name="connsiteX25" fmla="*/ 0 w 5664199"/>
              <a:gd name="connsiteY25" fmla="*/ 498815 h 1644445"/>
              <a:gd name="connsiteX26" fmla="*/ 0 w 5664199"/>
              <a:gd name="connsiteY26" fmla="*/ 0 h 16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4199" h="1644445" fill="none" extrusionOk="0">
                <a:moveTo>
                  <a:pt x="0" y="0"/>
                </a:moveTo>
                <a:cubicBezTo>
                  <a:pt x="160301" y="-19838"/>
                  <a:pt x="435454" y="62777"/>
                  <a:pt x="623062" y="0"/>
                </a:cubicBezTo>
                <a:cubicBezTo>
                  <a:pt x="810670" y="-62777"/>
                  <a:pt x="824170" y="40478"/>
                  <a:pt x="1019556" y="0"/>
                </a:cubicBezTo>
                <a:cubicBezTo>
                  <a:pt x="1214942" y="-40478"/>
                  <a:pt x="1321843" y="10960"/>
                  <a:pt x="1529334" y="0"/>
                </a:cubicBezTo>
                <a:cubicBezTo>
                  <a:pt x="1736825" y="-10960"/>
                  <a:pt x="1939211" y="50650"/>
                  <a:pt x="2209038" y="0"/>
                </a:cubicBezTo>
                <a:cubicBezTo>
                  <a:pt x="2478865" y="-50650"/>
                  <a:pt x="2503688" y="14423"/>
                  <a:pt x="2775458" y="0"/>
                </a:cubicBezTo>
                <a:cubicBezTo>
                  <a:pt x="3047228" y="-14423"/>
                  <a:pt x="3146225" y="45248"/>
                  <a:pt x="3398519" y="0"/>
                </a:cubicBezTo>
                <a:cubicBezTo>
                  <a:pt x="3650813" y="-45248"/>
                  <a:pt x="3718563" y="48538"/>
                  <a:pt x="3908297" y="0"/>
                </a:cubicBezTo>
                <a:cubicBezTo>
                  <a:pt x="4098031" y="-48538"/>
                  <a:pt x="4276068" y="63345"/>
                  <a:pt x="4474717" y="0"/>
                </a:cubicBezTo>
                <a:cubicBezTo>
                  <a:pt x="4673366" y="-63345"/>
                  <a:pt x="4824000" y="66023"/>
                  <a:pt x="5154421" y="0"/>
                </a:cubicBezTo>
                <a:cubicBezTo>
                  <a:pt x="5484842" y="-66023"/>
                  <a:pt x="5473610" y="54435"/>
                  <a:pt x="5664199" y="0"/>
                </a:cubicBezTo>
                <a:cubicBezTo>
                  <a:pt x="5678176" y="233751"/>
                  <a:pt x="5613315" y="330540"/>
                  <a:pt x="5664199" y="564593"/>
                </a:cubicBezTo>
                <a:cubicBezTo>
                  <a:pt x="5715083" y="798646"/>
                  <a:pt x="5646274" y="916717"/>
                  <a:pt x="5664199" y="1079852"/>
                </a:cubicBezTo>
                <a:cubicBezTo>
                  <a:pt x="5682124" y="1242987"/>
                  <a:pt x="5652450" y="1514798"/>
                  <a:pt x="5664199" y="1644445"/>
                </a:cubicBezTo>
                <a:cubicBezTo>
                  <a:pt x="5398295" y="1662313"/>
                  <a:pt x="5221283" y="1597635"/>
                  <a:pt x="5097779" y="1644445"/>
                </a:cubicBezTo>
                <a:cubicBezTo>
                  <a:pt x="4974275" y="1691255"/>
                  <a:pt x="4683374" y="1619805"/>
                  <a:pt x="4531359" y="1644445"/>
                </a:cubicBezTo>
                <a:cubicBezTo>
                  <a:pt x="4379344" y="1669085"/>
                  <a:pt x="4274548" y="1591267"/>
                  <a:pt x="4078223" y="1644445"/>
                </a:cubicBezTo>
                <a:cubicBezTo>
                  <a:pt x="3881898" y="1697623"/>
                  <a:pt x="3673344" y="1638882"/>
                  <a:pt x="3511803" y="1644445"/>
                </a:cubicBezTo>
                <a:cubicBezTo>
                  <a:pt x="3350262" y="1650008"/>
                  <a:pt x="3103463" y="1619673"/>
                  <a:pt x="2945383" y="1644445"/>
                </a:cubicBezTo>
                <a:cubicBezTo>
                  <a:pt x="2787303" y="1669217"/>
                  <a:pt x="2609660" y="1600709"/>
                  <a:pt x="2378964" y="1644445"/>
                </a:cubicBezTo>
                <a:cubicBezTo>
                  <a:pt x="2148268" y="1688181"/>
                  <a:pt x="1986939" y="1599997"/>
                  <a:pt x="1812544" y="1644445"/>
                </a:cubicBezTo>
                <a:cubicBezTo>
                  <a:pt x="1638149" y="1688893"/>
                  <a:pt x="1467563" y="1588582"/>
                  <a:pt x="1302766" y="1644445"/>
                </a:cubicBezTo>
                <a:cubicBezTo>
                  <a:pt x="1137969" y="1700308"/>
                  <a:pt x="896329" y="1615062"/>
                  <a:pt x="679704" y="1644445"/>
                </a:cubicBezTo>
                <a:cubicBezTo>
                  <a:pt x="463079" y="1673828"/>
                  <a:pt x="337202" y="1616652"/>
                  <a:pt x="0" y="1644445"/>
                </a:cubicBezTo>
                <a:cubicBezTo>
                  <a:pt x="-68892" y="1454712"/>
                  <a:pt x="65571" y="1258676"/>
                  <a:pt x="0" y="1063408"/>
                </a:cubicBezTo>
                <a:cubicBezTo>
                  <a:pt x="-65571" y="868140"/>
                  <a:pt x="13748" y="776151"/>
                  <a:pt x="0" y="498815"/>
                </a:cubicBezTo>
                <a:cubicBezTo>
                  <a:pt x="-13748" y="221479"/>
                  <a:pt x="34992" y="163767"/>
                  <a:pt x="0" y="0"/>
                </a:cubicBezTo>
                <a:close/>
              </a:path>
              <a:path w="5664199" h="1644445" stroke="0" extrusionOk="0">
                <a:moveTo>
                  <a:pt x="0" y="0"/>
                </a:moveTo>
                <a:cubicBezTo>
                  <a:pt x="211765" y="-57964"/>
                  <a:pt x="402015" y="20878"/>
                  <a:pt x="509778" y="0"/>
                </a:cubicBezTo>
                <a:cubicBezTo>
                  <a:pt x="617541" y="-20878"/>
                  <a:pt x="767545" y="17785"/>
                  <a:pt x="906272" y="0"/>
                </a:cubicBezTo>
                <a:cubicBezTo>
                  <a:pt x="1044999" y="-17785"/>
                  <a:pt x="1396551" y="2070"/>
                  <a:pt x="1585976" y="0"/>
                </a:cubicBezTo>
                <a:cubicBezTo>
                  <a:pt x="1775401" y="-2070"/>
                  <a:pt x="1928653" y="45648"/>
                  <a:pt x="2095754" y="0"/>
                </a:cubicBezTo>
                <a:cubicBezTo>
                  <a:pt x="2262855" y="-45648"/>
                  <a:pt x="2432240" y="3518"/>
                  <a:pt x="2605532" y="0"/>
                </a:cubicBezTo>
                <a:cubicBezTo>
                  <a:pt x="2778824" y="-3518"/>
                  <a:pt x="3071863" y="47182"/>
                  <a:pt x="3285235" y="0"/>
                </a:cubicBezTo>
                <a:cubicBezTo>
                  <a:pt x="3498607" y="-47182"/>
                  <a:pt x="3594522" y="40827"/>
                  <a:pt x="3738371" y="0"/>
                </a:cubicBezTo>
                <a:cubicBezTo>
                  <a:pt x="3882220" y="-40827"/>
                  <a:pt x="4278124" y="3264"/>
                  <a:pt x="4418075" y="0"/>
                </a:cubicBezTo>
                <a:cubicBezTo>
                  <a:pt x="4558026" y="-3264"/>
                  <a:pt x="4865870" y="6352"/>
                  <a:pt x="5097779" y="0"/>
                </a:cubicBezTo>
                <a:cubicBezTo>
                  <a:pt x="5329688" y="-6352"/>
                  <a:pt x="5456112" y="12157"/>
                  <a:pt x="5664199" y="0"/>
                </a:cubicBezTo>
                <a:cubicBezTo>
                  <a:pt x="5718056" y="169529"/>
                  <a:pt x="5626789" y="460459"/>
                  <a:pt x="5664199" y="581037"/>
                </a:cubicBezTo>
                <a:cubicBezTo>
                  <a:pt x="5701609" y="701615"/>
                  <a:pt x="5612162" y="963851"/>
                  <a:pt x="5664199" y="1145630"/>
                </a:cubicBezTo>
                <a:cubicBezTo>
                  <a:pt x="5716236" y="1327409"/>
                  <a:pt x="5630990" y="1484464"/>
                  <a:pt x="5664199" y="1644445"/>
                </a:cubicBezTo>
                <a:cubicBezTo>
                  <a:pt x="5479741" y="1670836"/>
                  <a:pt x="5244077" y="1579866"/>
                  <a:pt x="5097779" y="1644445"/>
                </a:cubicBezTo>
                <a:cubicBezTo>
                  <a:pt x="4951481" y="1709024"/>
                  <a:pt x="4815748" y="1595579"/>
                  <a:pt x="4644643" y="1644445"/>
                </a:cubicBezTo>
                <a:cubicBezTo>
                  <a:pt x="4473538" y="1693311"/>
                  <a:pt x="4279654" y="1633414"/>
                  <a:pt x="4078223" y="1644445"/>
                </a:cubicBezTo>
                <a:cubicBezTo>
                  <a:pt x="3876792" y="1655476"/>
                  <a:pt x="3564346" y="1596195"/>
                  <a:pt x="3398519" y="1644445"/>
                </a:cubicBezTo>
                <a:cubicBezTo>
                  <a:pt x="3232692" y="1692695"/>
                  <a:pt x="3041514" y="1599542"/>
                  <a:pt x="2832100" y="1644445"/>
                </a:cubicBezTo>
                <a:cubicBezTo>
                  <a:pt x="2622686" y="1689348"/>
                  <a:pt x="2523111" y="1624074"/>
                  <a:pt x="2435606" y="1644445"/>
                </a:cubicBezTo>
                <a:cubicBezTo>
                  <a:pt x="2348101" y="1664816"/>
                  <a:pt x="2117260" y="1617027"/>
                  <a:pt x="1982470" y="1644445"/>
                </a:cubicBezTo>
                <a:cubicBezTo>
                  <a:pt x="1847680" y="1671863"/>
                  <a:pt x="1540432" y="1617545"/>
                  <a:pt x="1302766" y="1644445"/>
                </a:cubicBezTo>
                <a:cubicBezTo>
                  <a:pt x="1065100" y="1671345"/>
                  <a:pt x="959506" y="1617648"/>
                  <a:pt x="736346" y="1644445"/>
                </a:cubicBezTo>
                <a:cubicBezTo>
                  <a:pt x="513186" y="1671242"/>
                  <a:pt x="198042" y="1587099"/>
                  <a:pt x="0" y="1644445"/>
                </a:cubicBezTo>
                <a:cubicBezTo>
                  <a:pt x="-32198" y="1506699"/>
                  <a:pt x="42768" y="1315010"/>
                  <a:pt x="0" y="1096297"/>
                </a:cubicBezTo>
                <a:cubicBezTo>
                  <a:pt x="-42768" y="877584"/>
                  <a:pt x="26409" y="757457"/>
                  <a:pt x="0" y="597482"/>
                </a:cubicBezTo>
                <a:cubicBezTo>
                  <a:pt x="-26409" y="437507"/>
                  <a:pt x="8768" y="230595"/>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26" name="Picture 2" descr="Stephen P. Boyd">
            <a:extLst>
              <a:ext uri="{FF2B5EF4-FFF2-40B4-BE49-F238E27FC236}">
                <a16:creationId xmlns:a16="http://schemas.microsoft.com/office/drawing/2014/main" id="{254F2D1C-9D39-BD49-81AB-2265EB6855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690" y="3441125"/>
            <a:ext cx="2717578" cy="18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29540"/>
            <a:ext cx="11133260" cy="2126198"/>
          </a:xfrm>
        </p:spPr>
        <p:txBody>
          <a:bodyPr>
            <a:noAutofit/>
          </a:bodyPr>
          <a:lstStyle/>
          <a:p>
            <a:r>
              <a:rPr lang="en-US" sz="4000" dirty="0">
                <a:latin typeface="+mn-lt"/>
              </a:rPr>
              <a:t>solve </a:t>
            </a:r>
            <a:r>
              <a:rPr lang="en-US" sz="4000" dirty="0" err="1">
                <a:latin typeface="+mn-lt"/>
              </a:rPr>
              <a:t>GTVMin</a:t>
            </a:r>
            <a:r>
              <a:rPr lang="en-US" sz="4000" dirty="0">
                <a:latin typeface="+mn-lt"/>
              </a:rPr>
              <a:t> jointly with its dual!</a:t>
            </a:r>
            <a:br>
              <a:rPr lang="en-US" sz="4000" dirty="0">
                <a:latin typeface="+mn-lt"/>
              </a:rPr>
            </a:br>
            <a:br>
              <a:rPr lang="en-US" sz="4000" dirty="0">
                <a:latin typeface="+mn-lt"/>
              </a:rPr>
            </a:br>
            <a:r>
              <a:rPr lang="en-US" sz="4000" dirty="0">
                <a:latin typeface="+mn-lt"/>
              </a:rPr>
              <a:t>dual of </a:t>
            </a:r>
            <a:r>
              <a:rPr lang="en-US" sz="4000" dirty="0" err="1">
                <a:latin typeface="+mn-lt"/>
              </a:rPr>
              <a:t>GTVMin</a:t>
            </a:r>
            <a:r>
              <a:rPr lang="en-US" sz="4000" dirty="0">
                <a:latin typeface="+mn-lt"/>
              </a:rPr>
              <a:t> has remarkable interpretation…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70</a:t>
            </a:fld>
            <a:endParaRPr lang="en-US" dirty="0"/>
          </a:p>
        </p:txBody>
      </p:sp>
      <p:sp>
        <p:nvSpPr>
          <p:cNvPr id="4" name="TextBox 3">
            <a:extLst>
              <a:ext uri="{FF2B5EF4-FFF2-40B4-BE49-F238E27FC236}">
                <a16:creationId xmlns:a16="http://schemas.microsoft.com/office/drawing/2014/main" id="{6A66DE3F-2B56-6747-9332-3CF9701C158B}"/>
              </a:ext>
            </a:extLst>
          </p:cNvPr>
          <p:cNvSpPr txBox="1"/>
          <p:nvPr/>
        </p:nvSpPr>
        <p:spPr>
          <a:xfrm>
            <a:off x="491067" y="694267"/>
            <a:ext cx="7610417" cy="1107996"/>
          </a:xfrm>
          <a:prstGeom prst="rect">
            <a:avLst/>
          </a:prstGeom>
          <a:noFill/>
        </p:spPr>
        <p:txBody>
          <a:bodyPr wrap="none" rtlCol="0">
            <a:spAutoFit/>
          </a:bodyPr>
          <a:lstStyle/>
          <a:p>
            <a:r>
              <a:rPr lang="en-GB" sz="6600" b="1" dirty="0"/>
              <a:t>Primal Dual Methods</a:t>
            </a:r>
          </a:p>
        </p:txBody>
      </p:sp>
    </p:spTree>
    <p:extLst>
      <p:ext uri="{BB962C8B-B14F-4D97-AF65-F5344CB8AC3E}">
        <p14:creationId xmlns:p14="http://schemas.microsoft.com/office/powerpoint/2010/main" val="690065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Primal Form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71</a:t>
            </a:fld>
            <a:endParaRPr lang="en-US" dirty="0"/>
          </a:p>
        </p:txBody>
      </p:sp>
      <p:pic>
        <p:nvPicPr>
          <p:cNvPr id="8" name="Picture 7">
            <a:extLst>
              <a:ext uri="{FF2B5EF4-FFF2-40B4-BE49-F238E27FC236}">
                <a16:creationId xmlns:a16="http://schemas.microsoft.com/office/drawing/2014/main" id="{6A959E0D-22CB-6C4A-B7E9-6E5131B1D254}"/>
              </a:ext>
            </a:extLst>
          </p:cNvPr>
          <p:cNvPicPr>
            <a:picLocks noChangeAspect="1"/>
          </p:cNvPicPr>
          <p:nvPr/>
        </p:nvPicPr>
        <p:blipFill>
          <a:blip r:embed="rId2"/>
          <a:stretch>
            <a:fillRect/>
          </a:stretch>
        </p:blipFill>
        <p:spPr>
          <a:xfrm>
            <a:off x="5547886" y="3094983"/>
            <a:ext cx="4368800" cy="992909"/>
          </a:xfrm>
          <a:prstGeom prst="rect">
            <a:avLst/>
          </a:prstGeom>
        </p:spPr>
      </p:pic>
      <p:pic>
        <p:nvPicPr>
          <p:cNvPr id="9" name="Picture 8">
            <a:extLst>
              <a:ext uri="{FF2B5EF4-FFF2-40B4-BE49-F238E27FC236}">
                <a16:creationId xmlns:a16="http://schemas.microsoft.com/office/drawing/2014/main" id="{07E461F9-9EAB-DC49-83F9-8DB817257996}"/>
              </a:ext>
            </a:extLst>
          </p:cNvPr>
          <p:cNvPicPr>
            <a:picLocks noChangeAspect="1"/>
          </p:cNvPicPr>
          <p:nvPr/>
        </p:nvPicPr>
        <p:blipFill>
          <a:blip r:embed="rId3"/>
          <a:stretch>
            <a:fillRect/>
          </a:stretch>
        </p:blipFill>
        <p:spPr>
          <a:xfrm>
            <a:off x="1083834" y="1796053"/>
            <a:ext cx="3873500" cy="691230"/>
          </a:xfrm>
          <a:prstGeom prst="rect">
            <a:avLst/>
          </a:prstGeom>
        </p:spPr>
      </p:pic>
      <p:sp>
        <p:nvSpPr>
          <p:cNvPr id="10" name="TextBox 9">
            <a:extLst>
              <a:ext uri="{FF2B5EF4-FFF2-40B4-BE49-F238E27FC236}">
                <a16:creationId xmlns:a16="http://schemas.microsoft.com/office/drawing/2014/main" id="{54689296-8748-9842-A202-6925AC65AFF2}"/>
              </a:ext>
            </a:extLst>
          </p:cNvPr>
          <p:cNvSpPr txBox="1"/>
          <p:nvPr/>
        </p:nvSpPr>
        <p:spPr>
          <a:xfrm>
            <a:off x="1083835" y="4213760"/>
            <a:ext cx="2930995" cy="584775"/>
          </a:xfrm>
          <a:prstGeom prst="rect">
            <a:avLst/>
          </a:prstGeom>
          <a:noFill/>
        </p:spPr>
        <p:txBody>
          <a:bodyPr wrap="none" rtlCol="0">
            <a:spAutoFit/>
          </a:bodyPr>
          <a:lstStyle/>
          <a:p>
            <a:r>
              <a:rPr lang="en-US" sz="3200" dirty="0"/>
              <a:t>primal variables </a:t>
            </a:r>
          </a:p>
        </p:txBody>
      </p:sp>
      <p:pic>
        <p:nvPicPr>
          <p:cNvPr id="11" name="Picture 10">
            <a:extLst>
              <a:ext uri="{FF2B5EF4-FFF2-40B4-BE49-F238E27FC236}">
                <a16:creationId xmlns:a16="http://schemas.microsoft.com/office/drawing/2014/main" id="{7425A0D3-9F50-684F-9A4D-66E860EEAD7A}"/>
              </a:ext>
            </a:extLst>
          </p:cNvPr>
          <p:cNvPicPr>
            <a:picLocks noChangeAspect="1"/>
          </p:cNvPicPr>
          <p:nvPr/>
        </p:nvPicPr>
        <p:blipFill>
          <a:blip r:embed="rId4"/>
          <a:stretch>
            <a:fillRect/>
          </a:stretch>
        </p:blipFill>
        <p:spPr>
          <a:xfrm>
            <a:off x="4014830" y="4213760"/>
            <a:ext cx="4368800" cy="457200"/>
          </a:xfrm>
          <a:prstGeom prst="rect">
            <a:avLst/>
          </a:prstGeom>
        </p:spPr>
      </p:pic>
      <p:sp>
        <p:nvSpPr>
          <p:cNvPr id="13" name="TextBox 12">
            <a:extLst>
              <a:ext uri="{FF2B5EF4-FFF2-40B4-BE49-F238E27FC236}">
                <a16:creationId xmlns:a16="http://schemas.microsoft.com/office/drawing/2014/main" id="{C282CA27-61E2-FC44-BC09-7970D3A2DC19}"/>
              </a:ext>
            </a:extLst>
          </p:cNvPr>
          <p:cNvSpPr txBox="1"/>
          <p:nvPr/>
        </p:nvSpPr>
        <p:spPr>
          <a:xfrm>
            <a:off x="1083834" y="4968288"/>
            <a:ext cx="2581541" cy="584775"/>
          </a:xfrm>
          <a:prstGeom prst="rect">
            <a:avLst/>
          </a:prstGeom>
          <a:noFill/>
        </p:spPr>
        <p:txBody>
          <a:bodyPr wrap="none" rtlCol="0">
            <a:spAutoFit/>
          </a:bodyPr>
          <a:lstStyle/>
          <a:p>
            <a:r>
              <a:rPr lang="en-US" sz="3200" dirty="0"/>
              <a:t>dual variables </a:t>
            </a:r>
          </a:p>
        </p:txBody>
      </p:sp>
      <p:pic>
        <p:nvPicPr>
          <p:cNvPr id="14" name="Picture 13">
            <a:extLst>
              <a:ext uri="{FF2B5EF4-FFF2-40B4-BE49-F238E27FC236}">
                <a16:creationId xmlns:a16="http://schemas.microsoft.com/office/drawing/2014/main" id="{0E0540A7-4973-7F43-B302-F2770B393E91}"/>
              </a:ext>
            </a:extLst>
          </p:cNvPr>
          <p:cNvPicPr>
            <a:picLocks noChangeAspect="1"/>
          </p:cNvPicPr>
          <p:nvPr/>
        </p:nvPicPr>
        <p:blipFill>
          <a:blip r:embed="rId5"/>
          <a:stretch>
            <a:fillRect/>
          </a:stretch>
        </p:blipFill>
        <p:spPr>
          <a:xfrm>
            <a:off x="3879545" y="4951930"/>
            <a:ext cx="4241800" cy="457200"/>
          </a:xfrm>
          <a:prstGeom prst="rect">
            <a:avLst/>
          </a:prstGeom>
        </p:spPr>
      </p:pic>
      <p:sp>
        <p:nvSpPr>
          <p:cNvPr id="15" name="TextBox 14">
            <a:extLst>
              <a:ext uri="{FF2B5EF4-FFF2-40B4-BE49-F238E27FC236}">
                <a16:creationId xmlns:a16="http://schemas.microsoft.com/office/drawing/2014/main" id="{94E70831-C454-6342-9BA4-0E13E87F92B5}"/>
              </a:ext>
            </a:extLst>
          </p:cNvPr>
          <p:cNvSpPr txBox="1"/>
          <p:nvPr/>
        </p:nvSpPr>
        <p:spPr>
          <a:xfrm>
            <a:off x="1083834" y="5730841"/>
            <a:ext cx="4033476" cy="584775"/>
          </a:xfrm>
          <a:prstGeom prst="rect">
            <a:avLst/>
          </a:prstGeom>
          <a:noFill/>
        </p:spPr>
        <p:txBody>
          <a:bodyPr wrap="none" rtlCol="0">
            <a:spAutoFit/>
          </a:bodyPr>
          <a:lstStyle/>
          <a:p>
            <a:r>
              <a:rPr lang="en-US" sz="3200" dirty="0"/>
              <a:t>block-incidence matrix </a:t>
            </a:r>
          </a:p>
        </p:txBody>
      </p:sp>
      <p:pic>
        <p:nvPicPr>
          <p:cNvPr id="16" name="Picture 15">
            <a:extLst>
              <a:ext uri="{FF2B5EF4-FFF2-40B4-BE49-F238E27FC236}">
                <a16:creationId xmlns:a16="http://schemas.microsoft.com/office/drawing/2014/main" id="{07DD6E39-C6DD-A847-AD7D-BB68029B1AF1}"/>
              </a:ext>
            </a:extLst>
          </p:cNvPr>
          <p:cNvPicPr>
            <a:picLocks noChangeAspect="1"/>
          </p:cNvPicPr>
          <p:nvPr/>
        </p:nvPicPr>
        <p:blipFill>
          <a:blip r:embed="rId6"/>
          <a:stretch>
            <a:fillRect/>
          </a:stretch>
        </p:blipFill>
        <p:spPr>
          <a:xfrm>
            <a:off x="5244229" y="5776316"/>
            <a:ext cx="3594100" cy="53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BFB1B5-CD0F-344F-9A91-125A84E33522}"/>
                  </a:ext>
                </a:extLst>
              </p:cNvPr>
              <p:cNvSpPr txBox="1"/>
              <p:nvPr/>
            </p:nvSpPr>
            <p:spPr>
              <a:xfrm>
                <a:off x="570338" y="2817789"/>
                <a:ext cx="4368799" cy="11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𝑓</m:t>
                      </m:r>
                      <m:d>
                        <m:dPr>
                          <m:ctrlPr>
                            <a:rPr lang="de-DE" sz="3200" b="1" i="1" smtClean="0">
                              <a:latin typeface="Cambria Math" panose="02040503050406030204" pitchFamily="18" charset="0"/>
                            </a:rPr>
                          </m:ctrlPr>
                        </m:dPr>
                        <m:e>
                          <m:r>
                            <a:rPr lang="de-DE" sz="3200" b="1" i="0" smtClean="0">
                              <a:latin typeface="Cambria Math" panose="02040503050406030204" pitchFamily="18" charset="0"/>
                            </a:rPr>
                            <m:t>𝐰</m:t>
                          </m:r>
                        </m:e>
                      </m:d>
                      <m:r>
                        <a:rPr lang="de-DE" sz="3200" b="1" i="0" smtClean="0">
                          <a:latin typeface="Cambria Math" panose="02040503050406030204" pitchFamily="18" charset="0"/>
                        </a:rPr>
                        <m:t>≔</m:t>
                      </m:r>
                      <m:nary>
                        <m:naryPr>
                          <m:chr m:val="∑"/>
                          <m:supHide m:val="on"/>
                          <m:ctrlPr>
                            <a:rPr lang="de-DE" sz="3200" b="1" i="1" smtClean="0">
                              <a:latin typeface="Cambria Math" panose="02040503050406030204" pitchFamily="18" charset="0"/>
                            </a:rPr>
                          </m:ctrlPr>
                        </m:naryPr>
                        <m:sub>
                          <m:r>
                            <m:rPr>
                              <m:brk m:alnAt="7"/>
                            </m:rPr>
                            <a:rPr lang="de-DE" sz="3200" b="1" i="1" smtClean="0">
                              <a:latin typeface="Cambria Math" panose="02040503050406030204" pitchFamily="18" charset="0"/>
                            </a:rPr>
                            <m:t>𝒊</m:t>
                          </m:r>
                          <m:r>
                            <a:rPr lang="de-DE" sz="3200" b="1" i="1" smtClean="0">
                              <a:latin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𝝐</m:t>
                          </m:r>
                          <m:r>
                            <a:rPr lang="de-DE" sz="3200" b="1" i="1" smtClean="0">
                              <a:latin typeface="Cambria Math" panose="02040503050406030204" pitchFamily="18" charset="0"/>
                              <a:ea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𝚳</m:t>
                          </m:r>
                        </m:sub>
                        <m:sup/>
                        <m:e>
                          <m:sSup>
                            <m:sSupPr>
                              <m:ctrlPr>
                                <a:rPr lang="de-DE" sz="3200" b="1"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d>
                            <m:dPr>
                              <m:ctrlPr>
                                <a:rPr lang="de-DE" sz="3200" b="1" i="1" smtClean="0">
                                  <a:latin typeface="Cambria Math" panose="02040503050406030204" pitchFamily="18" charset="0"/>
                                </a:rPr>
                              </m:ctrlPr>
                            </m:dPr>
                            <m:e>
                              <m:sSup>
                                <m:sSupPr>
                                  <m:ctrlPr>
                                    <a:rPr lang="de-DE" sz="3200" b="1"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e>
                          </m:d>
                        </m:e>
                      </m:nary>
                    </m:oMath>
                  </m:oMathPara>
                </a14:m>
                <a:endParaRPr lang="en-GB" sz="3200" b="1" dirty="0"/>
              </a:p>
            </p:txBody>
          </p:sp>
        </mc:Choice>
        <mc:Fallback xmlns="">
          <p:sp>
            <p:nvSpPr>
              <p:cNvPr id="4" name="TextBox 3">
                <a:extLst>
                  <a:ext uri="{FF2B5EF4-FFF2-40B4-BE49-F238E27FC236}">
                    <a16:creationId xmlns:a16="http://schemas.microsoft.com/office/drawing/2014/main" id="{68BFB1B5-CD0F-344F-9A91-125A84E33522}"/>
                  </a:ext>
                </a:extLst>
              </p:cNvPr>
              <p:cNvSpPr txBox="1">
                <a:spLocks noRot="1" noChangeAspect="1" noMove="1" noResize="1" noEditPoints="1" noAdjustHandles="1" noChangeArrowheads="1" noChangeShapeType="1" noTextEdit="1"/>
              </p:cNvSpPr>
              <p:nvPr/>
            </p:nvSpPr>
            <p:spPr>
              <a:xfrm>
                <a:off x="570338" y="2817789"/>
                <a:ext cx="4368799" cy="1194751"/>
              </a:xfrm>
              <a:prstGeom prst="rect">
                <a:avLst/>
              </a:prstGeom>
              <a:blipFill>
                <a:blip r:embed="rId7"/>
                <a:stretch>
                  <a:fillRect t="-147368" b="-204211"/>
                </a:stretch>
              </a:blipFill>
            </p:spPr>
            <p:txBody>
              <a:bodyPr/>
              <a:lstStyle/>
              <a:p>
                <a:r>
                  <a:rPr lang="en-GB">
                    <a:noFill/>
                  </a:rPr>
                  <a:t> </a:t>
                </a:r>
              </a:p>
            </p:txBody>
          </p:sp>
        </mc:Fallback>
      </mc:AlternateContent>
    </p:spTree>
    <p:extLst>
      <p:ext uri="{BB962C8B-B14F-4D97-AF65-F5344CB8AC3E}">
        <p14:creationId xmlns:p14="http://schemas.microsoft.com/office/powerpoint/2010/main" val="280271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72</a:t>
            </a:fld>
            <a:endParaRPr lang="en-US" dirty="0"/>
          </a:p>
        </p:txBody>
      </p:sp>
      <p:pic>
        <p:nvPicPr>
          <p:cNvPr id="5" name="Picture 4" descr="Text&#10;&#10;Description automatically generated">
            <a:extLst>
              <a:ext uri="{FF2B5EF4-FFF2-40B4-BE49-F238E27FC236}">
                <a16:creationId xmlns:a16="http://schemas.microsoft.com/office/drawing/2014/main" id="{1BE07780-56AD-5149-8FF7-8E5A26BA5B5A}"/>
              </a:ext>
            </a:extLst>
          </p:cNvPr>
          <p:cNvPicPr>
            <a:picLocks noChangeAspect="1"/>
          </p:cNvPicPr>
          <p:nvPr/>
        </p:nvPicPr>
        <p:blipFill>
          <a:blip r:embed="rId3"/>
          <a:stretch>
            <a:fillRect/>
          </a:stretch>
        </p:blipFill>
        <p:spPr>
          <a:xfrm>
            <a:off x="485706" y="2483909"/>
            <a:ext cx="5289662" cy="115782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6DCB1988-5333-5747-85FE-7D1E8F8ABE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11232" y="1484987"/>
            <a:ext cx="5928269" cy="992369"/>
          </a:xfrm>
          <a:prstGeom prst="rect">
            <a:avLst/>
          </a:prstGeom>
        </p:spPr>
      </p:pic>
      <p:pic>
        <p:nvPicPr>
          <p:cNvPr id="18" name="Picture 17" descr="Text&#10;&#10;Description automatically generated">
            <a:extLst>
              <a:ext uri="{FF2B5EF4-FFF2-40B4-BE49-F238E27FC236}">
                <a16:creationId xmlns:a16="http://schemas.microsoft.com/office/drawing/2014/main" id="{AE41F4EE-9D71-FA44-BCB4-9F922F391A82}"/>
              </a:ext>
            </a:extLst>
          </p:cNvPr>
          <p:cNvPicPr>
            <a:picLocks noChangeAspect="1"/>
          </p:cNvPicPr>
          <p:nvPr/>
        </p:nvPicPr>
        <p:blipFill>
          <a:blip r:embed="rId5"/>
          <a:stretch>
            <a:fillRect/>
          </a:stretch>
        </p:blipFill>
        <p:spPr>
          <a:xfrm>
            <a:off x="6416634" y="2476496"/>
            <a:ext cx="4799703" cy="1157823"/>
          </a:xfrm>
          <a:prstGeom prst="rect">
            <a:avLst/>
          </a:prstGeom>
        </p:spPr>
      </p:pic>
      <p:cxnSp>
        <p:nvCxnSpPr>
          <p:cNvPr id="6" name="Straight Arrow Connector 5">
            <a:extLst>
              <a:ext uri="{FF2B5EF4-FFF2-40B4-BE49-F238E27FC236}">
                <a16:creationId xmlns:a16="http://schemas.microsoft.com/office/drawing/2014/main" id="{55F29DD5-7887-6A42-B3E0-FBCEED44CC57}"/>
              </a:ext>
            </a:extLst>
          </p:cNvPr>
          <p:cNvCxnSpPr>
            <a:cxnSpLocks/>
          </p:cNvCxnSpPr>
          <p:nvPr/>
        </p:nvCxnSpPr>
        <p:spPr>
          <a:xfrm>
            <a:off x="3200341" y="5598437"/>
            <a:ext cx="6227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1C284-72C8-D243-B665-777F2696942E}"/>
              </a:ext>
            </a:extLst>
          </p:cNvPr>
          <p:cNvCxnSpPr>
            <a:cxnSpLocks/>
          </p:cNvCxnSpPr>
          <p:nvPr/>
        </p:nvCxnSpPr>
        <p:spPr>
          <a:xfrm flipV="1">
            <a:off x="4399066" y="3829971"/>
            <a:ext cx="0" cy="3028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41849879-F462-E142-B726-11BD3841CBC9}"/>
              </a:ext>
            </a:extLst>
          </p:cNvPr>
          <p:cNvSpPr/>
          <p:nvPr/>
        </p:nvSpPr>
        <p:spPr>
          <a:xfrm>
            <a:off x="3505710" y="4045890"/>
            <a:ext cx="2464433" cy="1201254"/>
          </a:xfrm>
          <a:custGeom>
            <a:avLst/>
            <a:gdLst>
              <a:gd name="connsiteX0" fmla="*/ 0 w 1924050"/>
              <a:gd name="connsiteY0" fmla="*/ 514350 h 1133124"/>
              <a:gd name="connsiteX1" fmla="*/ 1028700 w 1924050"/>
              <a:gd name="connsiteY1" fmla="*/ 1123950 h 1133124"/>
              <a:gd name="connsiteX2" fmla="*/ 1695450 w 1924050"/>
              <a:gd name="connsiteY2" fmla="*/ 819150 h 1133124"/>
              <a:gd name="connsiteX3" fmla="*/ 1924050 w 1924050"/>
              <a:gd name="connsiteY3" fmla="*/ 0 h 1133124"/>
            </a:gdLst>
            <a:ahLst/>
            <a:cxnLst>
              <a:cxn ang="0">
                <a:pos x="connsiteX0" y="connsiteY0"/>
              </a:cxn>
              <a:cxn ang="0">
                <a:pos x="connsiteX1" y="connsiteY1"/>
              </a:cxn>
              <a:cxn ang="0">
                <a:pos x="connsiteX2" y="connsiteY2"/>
              </a:cxn>
              <a:cxn ang="0">
                <a:pos x="connsiteX3" y="connsiteY3"/>
              </a:cxn>
            </a:cxnLst>
            <a:rect l="l" t="t" r="r" b="b"/>
            <a:pathLst>
              <a:path w="1924050" h="1133124">
                <a:moveTo>
                  <a:pt x="0" y="514350"/>
                </a:moveTo>
                <a:cubicBezTo>
                  <a:pt x="373062" y="793750"/>
                  <a:pt x="746125" y="1073150"/>
                  <a:pt x="1028700" y="1123950"/>
                </a:cubicBezTo>
                <a:cubicBezTo>
                  <a:pt x="1311275" y="1174750"/>
                  <a:pt x="1546225" y="1006475"/>
                  <a:pt x="1695450" y="819150"/>
                </a:cubicBezTo>
                <a:cubicBezTo>
                  <a:pt x="1844675" y="631825"/>
                  <a:pt x="1884362" y="315912"/>
                  <a:pt x="192405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A8B27A-7C7E-3949-976E-A3B313DBD3F4}"/>
              </a:ext>
            </a:extLst>
          </p:cNvPr>
          <p:cNvCxnSpPr>
            <a:cxnSpLocks/>
          </p:cNvCxnSpPr>
          <p:nvPr/>
        </p:nvCxnSpPr>
        <p:spPr>
          <a:xfrm flipH="1">
            <a:off x="4132366" y="3429000"/>
            <a:ext cx="3049484" cy="311558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D316C-4DE3-8F47-9915-3B1A14ADC12A}"/>
                  </a:ext>
                </a:extLst>
              </p:cNvPr>
              <p:cNvSpPr txBox="1"/>
              <p:nvPr/>
            </p:nvSpPr>
            <p:spPr>
              <a:xfrm>
                <a:off x="4970566" y="3599392"/>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AT" sz="2800" b="0" i="1" smtClean="0">
                          <a:latin typeface="Cambria Math" panose="02040503050406030204" pitchFamily="18" charset="0"/>
                        </a:rPr>
                        <m:t>𝑓</m:t>
                      </m:r>
                      <m:r>
                        <a:rPr lang="de-AT" sz="2800" b="0" i="1" smtClean="0">
                          <a:latin typeface="Cambria Math" panose="02040503050406030204" pitchFamily="18" charset="0"/>
                        </a:rPr>
                        <m:t>(</m:t>
                      </m:r>
                      <m:r>
                        <a:rPr lang="de-AT" sz="2800" b="1" i="0" smtClean="0">
                          <a:latin typeface="Cambria Math" panose="02040503050406030204" pitchFamily="18" charset="0"/>
                        </a:rPr>
                        <m:t>𝐰</m:t>
                      </m:r>
                      <m:r>
                        <a:rPr lang="de-AT" sz="2800" b="0" i="1" smtClean="0">
                          <a:latin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CCBD316C-4DE3-8F47-9915-3B1A14ADC12A}"/>
                  </a:ext>
                </a:extLst>
              </p:cNvPr>
              <p:cNvSpPr txBox="1">
                <a:spLocks noRot="1" noChangeAspect="1" noMove="1" noResize="1" noEditPoints="1" noAdjustHandles="1" noChangeArrowheads="1" noChangeShapeType="1" noTextEdit="1"/>
              </p:cNvSpPr>
              <p:nvPr/>
            </p:nvSpPr>
            <p:spPr>
              <a:xfrm>
                <a:off x="4970566" y="3599392"/>
                <a:ext cx="1165262" cy="523220"/>
              </a:xfrm>
              <a:prstGeom prst="rect">
                <a:avLst/>
              </a:prstGeom>
              <a:blipFill>
                <a:blip r:embed="rId6"/>
                <a:stretch>
                  <a:fillRect b="-1904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03B495B-E7AC-A04A-B5AB-4ADC410170D8}"/>
              </a:ext>
            </a:extLst>
          </p:cNvPr>
          <p:cNvCxnSpPr/>
          <p:nvPr/>
        </p:nvCxnSpPr>
        <p:spPr>
          <a:xfrm>
            <a:off x="5775368" y="4895850"/>
            <a:ext cx="10017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B0E79-4007-C545-BE90-F6284009CC37}"/>
              </a:ext>
            </a:extLst>
          </p:cNvPr>
          <p:cNvCxnSpPr/>
          <p:nvPr/>
        </p:nvCxnSpPr>
        <p:spPr>
          <a:xfrm flipV="1">
            <a:off x="6777100" y="3829969"/>
            <a:ext cx="0" cy="10468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36930-90EE-7F46-915A-54CADEB5CF08}"/>
              </a:ext>
            </a:extLst>
          </p:cNvPr>
          <p:cNvSpPr txBox="1"/>
          <p:nvPr/>
        </p:nvSpPr>
        <p:spPr>
          <a:xfrm>
            <a:off x="6206285" y="4759210"/>
            <a:ext cx="393056" cy="584775"/>
          </a:xfrm>
          <a:prstGeom prst="rect">
            <a:avLst/>
          </a:prstGeom>
          <a:noFill/>
        </p:spPr>
        <p:txBody>
          <a:bodyPr wrap="none" rtlCol="0">
            <a:spAutoFit/>
          </a:bodyPr>
          <a:lstStyle/>
          <a:p>
            <a:r>
              <a:rPr lang="en-US" sz="3200" dirty="0"/>
              <a:t>1</a:t>
            </a:r>
          </a:p>
        </p:txBody>
      </p:sp>
      <p:sp>
        <p:nvSpPr>
          <p:cNvPr id="35" name="TextBox 34">
            <a:extLst>
              <a:ext uri="{FF2B5EF4-FFF2-40B4-BE49-F238E27FC236}">
                <a16:creationId xmlns:a16="http://schemas.microsoft.com/office/drawing/2014/main" id="{59A1A2C2-3D38-5149-9A51-EBA365F15C4E}"/>
              </a:ext>
            </a:extLst>
          </p:cNvPr>
          <p:cNvSpPr txBox="1"/>
          <p:nvPr/>
        </p:nvSpPr>
        <p:spPr>
          <a:xfrm>
            <a:off x="6723166" y="3997662"/>
            <a:ext cx="401072" cy="584775"/>
          </a:xfrm>
          <a:prstGeom prst="rect">
            <a:avLst/>
          </a:prstGeom>
          <a:noFill/>
        </p:spPr>
        <p:txBody>
          <a:bodyPr wrap="none" rtlCol="0">
            <a:spAutoFit/>
          </a:bodyPr>
          <a:lstStyle/>
          <a:p>
            <a:r>
              <a:rPr lang="en-US" sz="3200" dirty="0"/>
              <a:t>u</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29BF0D-0463-834E-9FF6-CDCF5CEA397A}"/>
                  </a:ext>
                </a:extLst>
              </p:cNvPr>
              <p:cNvSpPr txBox="1"/>
              <p:nvPr/>
            </p:nvSpPr>
            <p:spPr>
              <a:xfrm>
                <a:off x="2970316" y="6004913"/>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AT" sz="2800" b="0" i="1" smtClean="0">
                              <a:latin typeface="Cambria Math" panose="02040503050406030204" pitchFamily="18" charset="0"/>
                            </a:rPr>
                          </m:ctrlPr>
                        </m:sSupPr>
                        <m:e>
                          <m:r>
                            <a:rPr lang="de-AT" sz="2800" b="0" i="1" smtClean="0">
                              <a:latin typeface="Cambria Math" panose="02040503050406030204" pitchFamily="18" charset="0"/>
                            </a:rPr>
                            <m:t>−</m:t>
                          </m:r>
                          <m:r>
                            <a:rPr lang="de-AT" sz="2800" b="0" i="1" smtClean="0">
                              <a:latin typeface="Cambria Math" panose="02040503050406030204" pitchFamily="18" charset="0"/>
                            </a:rPr>
                            <m:t>𝑓</m:t>
                          </m:r>
                        </m:e>
                        <m:sup>
                          <m:r>
                            <a:rPr lang="de-AT" sz="2800" b="0" i="1" smtClean="0">
                              <a:latin typeface="Cambria Math" panose="02040503050406030204" pitchFamily="18" charset="0"/>
                            </a:rPr>
                            <m:t>∗</m:t>
                          </m:r>
                        </m:sup>
                      </m:sSup>
                      <m:r>
                        <a:rPr lang="de-AT" sz="2800" b="0" i="1" smtClean="0">
                          <a:latin typeface="Cambria Math" panose="02040503050406030204" pitchFamily="18" charset="0"/>
                        </a:rPr>
                        <m:t>(</m:t>
                      </m:r>
                      <m:r>
                        <a:rPr lang="de-AT" sz="2800" b="1" i="0" smtClean="0">
                          <a:latin typeface="Cambria Math" panose="02040503050406030204" pitchFamily="18" charset="0"/>
                        </a:rPr>
                        <m:t>𝐮</m:t>
                      </m:r>
                      <m:r>
                        <a:rPr lang="de-AT"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29BF0D-0463-834E-9FF6-CDCF5CEA397A}"/>
                  </a:ext>
                </a:extLst>
              </p:cNvPr>
              <p:cNvSpPr txBox="1">
                <a:spLocks noRot="1" noChangeAspect="1" noMove="1" noResize="1" noEditPoints="1" noAdjustHandles="1" noChangeArrowheads="1" noChangeShapeType="1" noTextEdit="1"/>
              </p:cNvSpPr>
              <p:nvPr/>
            </p:nvSpPr>
            <p:spPr>
              <a:xfrm>
                <a:off x="2970316" y="6004913"/>
                <a:ext cx="1165262" cy="523220"/>
              </a:xfrm>
              <a:prstGeom prst="rect">
                <a:avLst/>
              </a:prstGeom>
              <a:blipFill>
                <a:blip r:embed="rId7"/>
                <a:stretch>
                  <a:fillRect r="-19355" b="-1627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796E58D-83AB-EC4B-8537-359610B596BC}"/>
              </a:ext>
            </a:extLst>
          </p:cNvPr>
          <p:cNvCxnSpPr>
            <a:cxnSpLocks/>
          </p:cNvCxnSpPr>
          <p:nvPr/>
        </p:nvCxnSpPr>
        <p:spPr>
          <a:xfrm flipH="1" flipV="1">
            <a:off x="2675467" y="4582437"/>
            <a:ext cx="5380957" cy="1773913"/>
          </a:xfrm>
          <a:prstGeom prst="line">
            <a:avLst/>
          </a:prstGeom>
          <a:ln w="254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AA4AC-4B0E-C946-A83F-F72F063B7705}"/>
              </a:ext>
            </a:extLst>
          </p:cNvPr>
          <p:cNvCxnSpPr>
            <a:cxnSpLocks/>
          </p:cNvCxnSpPr>
          <p:nvPr/>
        </p:nvCxnSpPr>
        <p:spPr>
          <a:xfrm flipH="1" flipV="1">
            <a:off x="2763734" y="4895850"/>
            <a:ext cx="5448933" cy="96308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B0B160-9D8A-0A43-A14B-E8B3D017FFF6}"/>
              </a:ext>
            </a:extLst>
          </p:cNvPr>
          <p:cNvCxnSpPr>
            <a:cxnSpLocks/>
          </p:cNvCxnSpPr>
          <p:nvPr/>
        </p:nvCxnSpPr>
        <p:spPr>
          <a:xfrm flipH="1" flipV="1">
            <a:off x="2660650" y="5183183"/>
            <a:ext cx="5689600" cy="220667"/>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8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A621DA5-1862-4A4D-B816-C7406DE2D4C5}"/>
              </a:ext>
            </a:extLst>
          </p:cNvPr>
          <p:cNvCxnSpPr/>
          <p:nvPr/>
        </p:nvCxnSpPr>
        <p:spPr>
          <a:xfrm flipV="1">
            <a:off x="6477000" y="2662840"/>
            <a:ext cx="266449" cy="15480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1F3EF-30C7-F747-B654-CB96C14C95A1}"/>
              </a:ext>
            </a:extLst>
          </p:cNvPr>
          <p:cNvCxnSpPr>
            <a:cxnSpLocks/>
          </p:cNvCxnSpPr>
          <p:nvPr/>
        </p:nvCxnSpPr>
        <p:spPr>
          <a:xfrm flipH="1" flipV="1">
            <a:off x="6832821" y="2768600"/>
            <a:ext cx="1320578" cy="284883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B32B5B-E1A8-184C-9F86-389F6865539C}"/>
              </a:ext>
            </a:extLst>
          </p:cNvPr>
          <p:cNvCxnSpPr>
            <a:cxnSpLocks/>
          </p:cNvCxnSpPr>
          <p:nvPr/>
        </p:nvCxnSpPr>
        <p:spPr>
          <a:xfrm flipH="1" flipV="1">
            <a:off x="6790759" y="2662840"/>
            <a:ext cx="2640234" cy="18909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ADD984-BFCA-7742-8B0C-7E390C42F919}"/>
              </a:ext>
            </a:extLst>
          </p:cNvPr>
          <p:cNvCxnSpPr>
            <a:cxnSpLocks/>
          </p:cNvCxnSpPr>
          <p:nvPr/>
        </p:nvCxnSpPr>
        <p:spPr>
          <a:xfrm flipH="1">
            <a:off x="6802313" y="1734219"/>
            <a:ext cx="1333281" cy="889099"/>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BDA16-E87D-164A-BFBD-FE840DBCA617}"/>
              </a:ext>
            </a:extLst>
          </p:cNvPr>
          <p:cNvCxnSpPr>
            <a:cxnSpLocks/>
          </p:cNvCxnSpPr>
          <p:nvPr/>
        </p:nvCxnSpPr>
        <p:spPr>
          <a:xfrm flipH="1">
            <a:off x="6741603" y="2489201"/>
            <a:ext cx="3559653" cy="13394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 = Min. Cost Flow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131302" y="6381224"/>
            <a:ext cx="2743200" cy="365125"/>
          </a:xfrm>
        </p:spPr>
        <p:txBody>
          <a:bodyPr/>
          <a:lstStyle/>
          <a:p>
            <a:fld id="{D75B69EA-F5F3-9148-B3D2-85669F9D4A27}" type="slidenum">
              <a:rPr lang="en-US" smtClean="0"/>
              <a:pPr/>
              <a:t>73</a:t>
            </a:fld>
            <a:endParaRPr lang="en-US" dirty="0"/>
          </a:p>
        </p:txBody>
      </p:sp>
      <p:pic>
        <p:nvPicPr>
          <p:cNvPr id="4" name="Picture 3" descr="Logo&#10;&#10;Description automatically generated with low confidence">
            <a:extLst>
              <a:ext uri="{FF2B5EF4-FFF2-40B4-BE49-F238E27FC236}">
                <a16:creationId xmlns:a16="http://schemas.microsoft.com/office/drawing/2014/main" id="{E270E0CA-1428-6C4D-A6C8-00F5B842B1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93" y="1269496"/>
            <a:ext cx="5659709" cy="992369"/>
          </a:xfrm>
          <a:prstGeom prst="rect">
            <a:avLst/>
          </a:prstGeom>
        </p:spPr>
      </p:pic>
      <p:sp>
        <p:nvSpPr>
          <p:cNvPr id="5" name="TextBox 4">
            <a:extLst>
              <a:ext uri="{FF2B5EF4-FFF2-40B4-BE49-F238E27FC236}">
                <a16:creationId xmlns:a16="http://schemas.microsoft.com/office/drawing/2014/main" id="{64B42CC8-49EE-E544-8420-D40FC2BA4870}"/>
              </a:ext>
            </a:extLst>
          </p:cNvPr>
          <p:cNvSpPr txBox="1"/>
          <p:nvPr/>
        </p:nvSpPr>
        <p:spPr>
          <a:xfrm>
            <a:off x="8469075" y="2163075"/>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1C0FD4E0-BB5D-9543-B38C-8AA7950A2617}"/>
              </a:ext>
            </a:extLst>
          </p:cNvPr>
          <p:cNvSpPr/>
          <p:nvPr/>
        </p:nvSpPr>
        <p:spPr>
          <a:xfrm>
            <a:off x="7713916" y="13609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068DC3-931A-0F4C-8A45-1A726B2C40EB}"/>
              </a:ext>
            </a:extLst>
          </p:cNvPr>
          <p:cNvSpPr/>
          <p:nvPr/>
        </p:nvSpPr>
        <p:spPr>
          <a:xfrm>
            <a:off x="9931400" y="21464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E1A344-843E-3B42-A520-BC061758D4F8}"/>
              </a:ext>
            </a:extLst>
          </p:cNvPr>
          <p:cNvSpPr/>
          <p:nvPr/>
        </p:nvSpPr>
        <p:spPr>
          <a:xfrm>
            <a:off x="6096000" y="398208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05E812-CBA4-E840-B8A4-2E25BA51FA44}"/>
              </a:ext>
            </a:extLst>
          </p:cNvPr>
          <p:cNvSpPr/>
          <p:nvPr/>
        </p:nvSpPr>
        <p:spPr>
          <a:xfrm>
            <a:off x="7772400" y="5511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EEBBD4-8933-E845-9884-A1C5B39A6065}"/>
              </a:ext>
            </a:extLst>
          </p:cNvPr>
          <p:cNvSpPr/>
          <p:nvPr/>
        </p:nvSpPr>
        <p:spPr>
          <a:xfrm>
            <a:off x="9131302" y="421093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C5E1255-7272-1B44-B4AA-78FEE0CF4AF7}"/>
              </a:ext>
            </a:extLst>
          </p:cNvPr>
          <p:cNvCxnSpPr>
            <a:cxnSpLocks/>
          </p:cNvCxnSpPr>
          <p:nvPr/>
        </p:nvCxnSpPr>
        <p:spPr>
          <a:xfrm>
            <a:off x="8153400" y="1699696"/>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DA65DA-8CC6-0743-BA53-2521CCCA8D73}"/>
              </a:ext>
            </a:extLst>
          </p:cNvPr>
          <p:cNvCxnSpPr>
            <a:cxnSpLocks/>
          </p:cNvCxnSpPr>
          <p:nvPr/>
        </p:nvCxnSpPr>
        <p:spPr>
          <a:xfrm flipV="1">
            <a:off x="9647006" y="2404994"/>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0B4ED-56D4-CB4E-BA1B-65B3B29A692A}"/>
              </a:ext>
            </a:extLst>
          </p:cNvPr>
          <p:cNvCxnSpPr>
            <a:cxnSpLocks/>
          </p:cNvCxnSpPr>
          <p:nvPr/>
        </p:nvCxnSpPr>
        <p:spPr>
          <a:xfrm flipV="1">
            <a:off x="8153400" y="4715540"/>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F7331B-D884-9840-A7F6-71CE34E4FAF5}"/>
              </a:ext>
            </a:extLst>
          </p:cNvPr>
          <p:cNvCxnSpPr>
            <a:cxnSpLocks/>
          </p:cNvCxnSpPr>
          <p:nvPr/>
        </p:nvCxnSpPr>
        <p:spPr>
          <a:xfrm>
            <a:off x="6477000" y="4311366"/>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183BE-B797-0847-AC3D-2E47DBE92748}"/>
              </a:ext>
            </a:extLst>
          </p:cNvPr>
          <p:cNvCxnSpPr>
            <a:cxnSpLocks/>
          </p:cNvCxnSpPr>
          <p:nvPr/>
        </p:nvCxnSpPr>
        <p:spPr>
          <a:xfrm flipH="1" flipV="1">
            <a:off x="6477000" y="4311366"/>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9D89E7-6CD2-0047-9E8D-56FC77065005}"/>
              </a:ext>
            </a:extLst>
          </p:cNvPr>
          <p:cNvPicPr>
            <a:picLocks noChangeAspect="1"/>
          </p:cNvPicPr>
          <p:nvPr/>
        </p:nvPicPr>
        <p:blipFill>
          <a:blip r:embed="rId4"/>
          <a:stretch>
            <a:fillRect/>
          </a:stretch>
        </p:blipFill>
        <p:spPr>
          <a:xfrm>
            <a:off x="10851142" y="2261865"/>
            <a:ext cx="786765" cy="458946"/>
          </a:xfrm>
          <a:prstGeom prst="rect">
            <a:avLst/>
          </a:prstGeom>
        </p:spPr>
      </p:pic>
      <p:pic>
        <p:nvPicPr>
          <p:cNvPr id="19" name="Picture 18">
            <a:extLst>
              <a:ext uri="{FF2B5EF4-FFF2-40B4-BE49-F238E27FC236}">
                <a16:creationId xmlns:a16="http://schemas.microsoft.com/office/drawing/2014/main" id="{5BBAB6BF-8EA1-BA45-A39F-F23FAC40FDA8}"/>
              </a:ext>
            </a:extLst>
          </p:cNvPr>
          <p:cNvPicPr>
            <a:picLocks noChangeAspect="1"/>
          </p:cNvPicPr>
          <p:nvPr/>
        </p:nvPicPr>
        <p:blipFill>
          <a:blip r:embed="rId5"/>
          <a:stretch>
            <a:fillRect/>
          </a:stretch>
        </p:blipFill>
        <p:spPr>
          <a:xfrm>
            <a:off x="10071101" y="4479314"/>
            <a:ext cx="1096418" cy="609121"/>
          </a:xfrm>
          <a:prstGeom prst="rect">
            <a:avLst/>
          </a:prstGeom>
        </p:spPr>
      </p:pic>
      <p:pic>
        <p:nvPicPr>
          <p:cNvPr id="20" name="Picture 19">
            <a:extLst>
              <a:ext uri="{FF2B5EF4-FFF2-40B4-BE49-F238E27FC236}">
                <a16:creationId xmlns:a16="http://schemas.microsoft.com/office/drawing/2014/main" id="{DACC2010-2160-0E4A-8CAD-EE9C841FB3E5}"/>
              </a:ext>
            </a:extLst>
          </p:cNvPr>
          <p:cNvPicPr>
            <a:picLocks noChangeAspect="1"/>
          </p:cNvPicPr>
          <p:nvPr/>
        </p:nvPicPr>
        <p:blipFill>
          <a:blip r:embed="rId6"/>
          <a:stretch>
            <a:fillRect/>
          </a:stretch>
        </p:blipFill>
        <p:spPr>
          <a:xfrm>
            <a:off x="10359148" y="1269496"/>
            <a:ext cx="1234285" cy="720000"/>
          </a:xfrm>
          <a:prstGeom prst="rect">
            <a:avLst/>
          </a:prstGeom>
        </p:spPr>
      </p:pic>
      <p:sp>
        <p:nvSpPr>
          <p:cNvPr id="21" name="Cloud 20">
            <a:extLst>
              <a:ext uri="{FF2B5EF4-FFF2-40B4-BE49-F238E27FC236}">
                <a16:creationId xmlns:a16="http://schemas.microsoft.com/office/drawing/2014/main" id="{4C4D1E89-0B33-EB4E-A3F7-FE293FD546B2}"/>
              </a:ext>
            </a:extLst>
          </p:cNvPr>
          <p:cNvSpPr/>
          <p:nvPr/>
        </p:nvSpPr>
        <p:spPr>
          <a:xfrm>
            <a:off x="6076136" y="2284546"/>
            <a:ext cx="1042758" cy="620318"/>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E97C06-E897-7545-A84D-F4131CE34B79}"/>
                  </a:ext>
                </a:extLst>
              </p:cNvPr>
              <p:cNvSpPr txBox="1"/>
              <p:nvPr/>
            </p:nvSpPr>
            <p:spPr>
              <a:xfrm>
                <a:off x="10071101" y="3378444"/>
                <a:ext cx="93448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1" i="0" smtClean="0">
                              <a:latin typeface="Cambria Math" panose="02040503050406030204" pitchFamily="18" charset="0"/>
                            </a:rPr>
                            <m:t>𝐮</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r>
                            <a:rPr lang="de-DE" sz="3200" b="0" i="1" smtClean="0">
                              <a:latin typeface="Cambria Math" panose="02040503050406030204" pitchFamily="18" charset="0"/>
                            </a:rPr>
                            <m:t>)</m:t>
                          </m:r>
                        </m:sup>
                      </m:sSup>
                    </m:oMath>
                  </m:oMathPara>
                </a14:m>
                <a:endParaRPr lang="en-GB" sz="3200" dirty="0"/>
              </a:p>
            </p:txBody>
          </p:sp>
        </mc:Choice>
        <mc:Fallback xmlns="">
          <p:sp>
            <p:nvSpPr>
              <p:cNvPr id="38" name="TextBox 37">
                <a:extLst>
                  <a:ext uri="{FF2B5EF4-FFF2-40B4-BE49-F238E27FC236}">
                    <a16:creationId xmlns:a16="http://schemas.microsoft.com/office/drawing/2014/main" id="{C4E97C06-E897-7545-A84D-F4131CE34B79}"/>
                  </a:ext>
                </a:extLst>
              </p:cNvPr>
              <p:cNvSpPr txBox="1">
                <a:spLocks noRot="1" noChangeAspect="1" noMove="1" noResize="1" noEditPoints="1" noAdjustHandles="1" noChangeArrowheads="1" noChangeShapeType="1" noTextEdit="1"/>
              </p:cNvSpPr>
              <p:nvPr/>
            </p:nvSpPr>
            <p:spPr>
              <a:xfrm>
                <a:off x="10071101" y="3378444"/>
                <a:ext cx="934487" cy="512961"/>
              </a:xfrm>
              <a:prstGeom prst="rect">
                <a:avLst/>
              </a:prstGeom>
              <a:blipFill>
                <a:blip r:embed="rId7"/>
                <a:stretch>
                  <a:fillRect l="-5333" t="-4762" r="-8000"/>
                </a:stretch>
              </a:blipFill>
            </p:spPr>
            <p:txBody>
              <a:bodyPr/>
              <a:lstStyle/>
              <a:p>
                <a:r>
                  <a:rPr lang="en-GB">
                    <a:noFill/>
                  </a:rPr>
                  <a:t> </a:t>
                </a:r>
              </a:p>
            </p:txBody>
          </p:sp>
        </mc:Fallback>
      </mc:AlternateContent>
      <p:pic>
        <p:nvPicPr>
          <p:cNvPr id="42" name="Picture 41" descr="Text, letter&#10;&#10;Description automatically generated">
            <a:extLst>
              <a:ext uri="{FF2B5EF4-FFF2-40B4-BE49-F238E27FC236}">
                <a16:creationId xmlns:a16="http://schemas.microsoft.com/office/drawing/2014/main" id="{98F7977C-B41C-9E47-A708-5B744906D49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9500" y="5339181"/>
            <a:ext cx="5420210" cy="1357133"/>
          </a:xfrm>
          <a:custGeom>
            <a:avLst/>
            <a:gdLst>
              <a:gd name="connsiteX0" fmla="*/ 0 w 5420210"/>
              <a:gd name="connsiteY0" fmla="*/ 0 h 1357133"/>
              <a:gd name="connsiteX1" fmla="*/ 596223 w 5420210"/>
              <a:gd name="connsiteY1" fmla="*/ 0 h 1357133"/>
              <a:gd name="connsiteX2" fmla="*/ 975638 w 5420210"/>
              <a:gd name="connsiteY2" fmla="*/ 0 h 1357133"/>
              <a:gd name="connsiteX3" fmla="*/ 1463457 w 5420210"/>
              <a:gd name="connsiteY3" fmla="*/ 0 h 1357133"/>
              <a:gd name="connsiteX4" fmla="*/ 2113882 w 5420210"/>
              <a:gd name="connsiteY4" fmla="*/ 0 h 1357133"/>
              <a:gd name="connsiteX5" fmla="*/ 2655903 w 5420210"/>
              <a:gd name="connsiteY5" fmla="*/ 0 h 1357133"/>
              <a:gd name="connsiteX6" fmla="*/ 3252126 w 5420210"/>
              <a:gd name="connsiteY6" fmla="*/ 0 h 1357133"/>
              <a:gd name="connsiteX7" fmla="*/ 3739945 w 5420210"/>
              <a:gd name="connsiteY7" fmla="*/ 0 h 1357133"/>
              <a:gd name="connsiteX8" fmla="*/ 4281966 w 5420210"/>
              <a:gd name="connsiteY8" fmla="*/ 0 h 1357133"/>
              <a:gd name="connsiteX9" fmla="*/ 4932391 w 5420210"/>
              <a:gd name="connsiteY9" fmla="*/ 0 h 1357133"/>
              <a:gd name="connsiteX10" fmla="*/ 5420210 w 5420210"/>
              <a:gd name="connsiteY10" fmla="*/ 0 h 1357133"/>
              <a:gd name="connsiteX11" fmla="*/ 5420210 w 5420210"/>
              <a:gd name="connsiteY11" fmla="*/ 465949 h 1357133"/>
              <a:gd name="connsiteX12" fmla="*/ 5420210 w 5420210"/>
              <a:gd name="connsiteY12" fmla="*/ 891184 h 1357133"/>
              <a:gd name="connsiteX13" fmla="*/ 5420210 w 5420210"/>
              <a:gd name="connsiteY13" fmla="*/ 1357133 h 1357133"/>
              <a:gd name="connsiteX14" fmla="*/ 4878189 w 5420210"/>
              <a:gd name="connsiteY14" fmla="*/ 1357133 h 1357133"/>
              <a:gd name="connsiteX15" fmla="*/ 4336168 w 5420210"/>
              <a:gd name="connsiteY15" fmla="*/ 1357133 h 1357133"/>
              <a:gd name="connsiteX16" fmla="*/ 3902551 w 5420210"/>
              <a:gd name="connsiteY16" fmla="*/ 1357133 h 1357133"/>
              <a:gd name="connsiteX17" fmla="*/ 3360530 w 5420210"/>
              <a:gd name="connsiteY17" fmla="*/ 1357133 h 1357133"/>
              <a:gd name="connsiteX18" fmla="*/ 2818509 w 5420210"/>
              <a:gd name="connsiteY18" fmla="*/ 1357133 h 1357133"/>
              <a:gd name="connsiteX19" fmla="*/ 2276488 w 5420210"/>
              <a:gd name="connsiteY19" fmla="*/ 1357133 h 1357133"/>
              <a:gd name="connsiteX20" fmla="*/ 1734467 w 5420210"/>
              <a:gd name="connsiteY20" fmla="*/ 1357133 h 1357133"/>
              <a:gd name="connsiteX21" fmla="*/ 1246648 w 5420210"/>
              <a:gd name="connsiteY21" fmla="*/ 1357133 h 1357133"/>
              <a:gd name="connsiteX22" fmla="*/ 650425 w 5420210"/>
              <a:gd name="connsiteY22" fmla="*/ 1357133 h 1357133"/>
              <a:gd name="connsiteX23" fmla="*/ 0 w 5420210"/>
              <a:gd name="connsiteY23" fmla="*/ 1357133 h 1357133"/>
              <a:gd name="connsiteX24" fmla="*/ 0 w 5420210"/>
              <a:gd name="connsiteY24" fmla="*/ 877613 h 1357133"/>
              <a:gd name="connsiteX25" fmla="*/ 0 w 5420210"/>
              <a:gd name="connsiteY25" fmla="*/ 411664 h 1357133"/>
              <a:gd name="connsiteX26" fmla="*/ 0 w 5420210"/>
              <a:gd name="connsiteY26" fmla="*/ 0 h 13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20210" h="1357133" fill="none" extrusionOk="0">
                <a:moveTo>
                  <a:pt x="0" y="0"/>
                </a:moveTo>
                <a:cubicBezTo>
                  <a:pt x="216137" y="-43176"/>
                  <a:pt x="433572" y="65502"/>
                  <a:pt x="596223" y="0"/>
                </a:cubicBezTo>
                <a:cubicBezTo>
                  <a:pt x="758874" y="-65502"/>
                  <a:pt x="842319" y="41646"/>
                  <a:pt x="975638" y="0"/>
                </a:cubicBezTo>
                <a:cubicBezTo>
                  <a:pt x="1108957" y="-41646"/>
                  <a:pt x="1251415" y="9026"/>
                  <a:pt x="1463457" y="0"/>
                </a:cubicBezTo>
                <a:cubicBezTo>
                  <a:pt x="1675499" y="-9026"/>
                  <a:pt x="1974645" y="3948"/>
                  <a:pt x="2113882" y="0"/>
                </a:cubicBezTo>
                <a:cubicBezTo>
                  <a:pt x="2253120" y="-3948"/>
                  <a:pt x="2481385" y="40982"/>
                  <a:pt x="2655903" y="0"/>
                </a:cubicBezTo>
                <a:cubicBezTo>
                  <a:pt x="2830421" y="-40982"/>
                  <a:pt x="2979292" y="17887"/>
                  <a:pt x="3252126" y="0"/>
                </a:cubicBezTo>
                <a:cubicBezTo>
                  <a:pt x="3524960" y="-17887"/>
                  <a:pt x="3597983" y="16990"/>
                  <a:pt x="3739945" y="0"/>
                </a:cubicBezTo>
                <a:cubicBezTo>
                  <a:pt x="3881907" y="-16990"/>
                  <a:pt x="4091978" y="22580"/>
                  <a:pt x="4281966" y="0"/>
                </a:cubicBezTo>
                <a:cubicBezTo>
                  <a:pt x="4471954" y="-22580"/>
                  <a:pt x="4641980" y="62554"/>
                  <a:pt x="4932391" y="0"/>
                </a:cubicBezTo>
                <a:cubicBezTo>
                  <a:pt x="5222803" y="-62554"/>
                  <a:pt x="5206438" y="34034"/>
                  <a:pt x="5420210" y="0"/>
                </a:cubicBezTo>
                <a:cubicBezTo>
                  <a:pt x="5440024" y="130368"/>
                  <a:pt x="5384997" y="361922"/>
                  <a:pt x="5420210" y="465949"/>
                </a:cubicBezTo>
                <a:cubicBezTo>
                  <a:pt x="5455423" y="569976"/>
                  <a:pt x="5372371" y="751171"/>
                  <a:pt x="5420210" y="891184"/>
                </a:cubicBezTo>
                <a:cubicBezTo>
                  <a:pt x="5468049" y="1031198"/>
                  <a:pt x="5413474" y="1150204"/>
                  <a:pt x="5420210" y="1357133"/>
                </a:cubicBezTo>
                <a:cubicBezTo>
                  <a:pt x="5254568" y="1372066"/>
                  <a:pt x="5147414" y="1294425"/>
                  <a:pt x="4878189" y="1357133"/>
                </a:cubicBezTo>
                <a:cubicBezTo>
                  <a:pt x="4608964" y="1419841"/>
                  <a:pt x="4601402" y="1351617"/>
                  <a:pt x="4336168" y="1357133"/>
                </a:cubicBezTo>
                <a:cubicBezTo>
                  <a:pt x="4070934" y="1362649"/>
                  <a:pt x="3997962" y="1355967"/>
                  <a:pt x="3902551" y="1357133"/>
                </a:cubicBezTo>
                <a:cubicBezTo>
                  <a:pt x="3807140" y="1358299"/>
                  <a:pt x="3605039" y="1350248"/>
                  <a:pt x="3360530" y="1357133"/>
                </a:cubicBezTo>
                <a:cubicBezTo>
                  <a:pt x="3116021" y="1364018"/>
                  <a:pt x="3012729" y="1332691"/>
                  <a:pt x="2818509" y="1357133"/>
                </a:cubicBezTo>
                <a:cubicBezTo>
                  <a:pt x="2624289" y="1381575"/>
                  <a:pt x="2484167" y="1304532"/>
                  <a:pt x="2276488" y="1357133"/>
                </a:cubicBezTo>
                <a:cubicBezTo>
                  <a:pt x="2068809" y="1409734"/>
                  <a:pt x="1963556" y="1320090"/>
                  <a:pt x="1734467" y="1357133"/>
                </a:cubicBezTo>
                <a:cubicBezTo>
                  <a:pt x="1505378" y="1394176"/>
                  <a:pt x="1410010" y="1303042"/>
                  <a:pt x="1246648" y="1357133"/>
                </a:cubicBezTo>
                <a:cubicBezTo>
                  <a:pt x="1083286" y="1411224"/>
                  <a:pt x="799657" y="1334670"/>
                  <a:pt x="650425" y="1357133"/>
                </a:cubicBezTo>
                <a:cubicBezTo>
                  <a:pt x="501193" y="1379596"/>
                  <a:pt x="184867" y="1344898"/>
                  <a:pt x="0" y="1357133"/>
                </a:cubicBezTo>
                <a:cubicBezTo>
                  <a:pt x="-46386" y="1146554"/>
                  <a:pt x="39928" y="984956"/>
                  <a:pt x="0" y="877613"/>
                </a:cubicBezTo>
                <a:cubicBezTo>
                  <a:pt x="-39928" y="770270"/>
                  <a:pt x="1503" y="597246"/>
                  <a:pt x="0" y="411664"/>
                </a:cubicBezTo>
                <a:cubicBezTo>
                  <a:pt x="-1503" y="226082"/>
                  <a:pt x="4855" y="114586"/>
                  <a:pt x="0" y="0"/>
                </a:cubicBezTo>
                <a:close/>
              </a:path>
              <a:path w="5420210" h="1357133" stroke="0" extrusionOk="0">
                <a:moveTo>
                  <a:pt x="0" y="0"/>
                </a:moveTo>
                <a:cubicBezTo>
                  <a:pt x="240591" y="-41919"/>
                  <a:pt x="288113" y="45085"/>
                  <a:pt x="487819" y="0"/>
                </a:cubicBezTo>
                <a:cubicBezTo>
                  <a:pt x="687525" y="-45085"/>
                  <a:pt x="768010" y="34504"/>
                  <a:pt x="867234" y="0"/>
                </a:cubicBezTo>
                <a:cubicBezTo>
                  <a:pt x="966459" y="-34504"/>
                  <a:pt x="1319893" y="54125"/>
                  <a:pt x="1517659" y="0"/>
                </a:cubicBezTo>
                <a:cubicBezTo>
                  <a:pt x="1715426" y="-54125"/>
                  <a:pt x="1783442" y="35846"/>
                  <a:pt x="2005478" y="0"/>
                </a:cubicBezTo>
                <a:cubicBezTo>
                  <a:pt x="2227514" y="-35846"/>
                  <a:pt x="2273288" y="13443"/>
                  <a:pt x="2493297" y="0"/>
                </a:cubicBezTo>
                <a:cubicBezTo>
                  <a:pt x="2713306" y="-13443"/>
                  <a:pt x="2913338" y="18283"/>
                  <a:pt x="3143722" y="0"/>
                </a:cubicBezTo>
                <a:cubicBezTo>
                  <a:pt x="3374106" y="-18283"/>
                  <a:pt x="3471094" y="24673"/>
                  <a:pt x="3577339" y="0"/>
                </a:cubicBezTo>
                <a:cubicBezTo>
                  <a:pt x="3683584" y="-24673"/>
                  <a:pt x="4036658" y="47904"/>
                  <a:pt x="4227764" y="0"/>
                </a:cubicBezTo>
                <a:cubicBezTo>
                  <a:pt x="4418870" y="-47904"/>
                  <a:pt x="4737303" y="36265"/>
                  <a:pt x="4878189" y="0"/>
                </a:cubicBezTo>
                <a:cubicBezTo>
                  <a:pt x="5019075" y="-36265"/>
                  <a:pt x="5225970" y="8414"/>
                  <a:pt x="5420210" y="0"/>
                </a:cubicBezTo>
                <a:cubicBezTo>
                  <a:pt x="5426237" y="184686"/>
                  <a:pt x="5388225" y="362965"/>
                  <a:pt x="5420210" y="479520"/>
                </a:cubicBezTo>
                <a:cubicBezTo>
                  <a:pt x="5452195" y="596075"/>
                  <a:pt x="5391511" y="751794"/>
                  <a:pt x="5420210" y="945469"/>
                </a:cubicBezTo>
                <a:cubicBezTo>
                  <a:pt x="5448909" y="1139144"/>
                  <a:pt x="5391509" y="1248903"/>
                  <a:pt x="5420210" y="1357133"/>
                </a:cubicBezTo>
                <a:cubicBezTo>
                  <a:pt x="5280541" y="1369682"/>
                  <a:pt x="5094446" y="1296993"/>
                  <a:pt x="4878189" y="1357133"/>
                </a:cubicBezTo>
                <a:cubicBezTo>
                  <a:pt x="4661932" y="1417273"/>
                  <a:pt x="4575235" y="1311091"/>
                  <a:pt x="4444572" y="1357133"/>
                </a:cubicBezTo>
                <a:cubicBezTo>
                  <a:pt x="4313909" y="1403175"/>
                  <a:pt x="4018125" y="1308598"/>
                  <a:pt x="3902551" y="1357133"/>
                </a:cubicBezTo>
                <a:cubicBezTo>
                  <a:pt x="3786977" y="1405668"/>
                  <a:pt x="3410856" y="1332387"/>
                  <a:pt x="3252126" y="1357133"/>
                </a:cubicBezTo>
                <a:cubicBezTo>
                  <a:pt x="3093396" y="1381879"/>
                  <a:pt x="2852463" y="1315219"/>
                  <a:pt x="2710105" y="1357133"/>
                </a:cubicBezTo>
                <a:cubicBezTo>
                  <a:pt x="2567747" y="1399047"/>
                  <a:pt x="2467587" y="1331138"/>
                  <a:pt x="2330690" y="1357133"/>
                </a:cubicBezTo>
                <a:cubicBezTo>
                  <a:pt x="2193793" y="1383128"/>
                  <a:pt x="2103664" y="1305931"/>
                  <a:pt x="1897073" y="1357133"/>
                </a:cubicBezTo>
                <a:cubicBezTo>
                  <a:pt x="1690482" y="1408335"/>
                  <a:pt x="1524935" y="1302966"/>
                  <a:pt x="1246648" y="1357133"/>
                </a:cubicBezTo>
                <a:cubicBezTo>
                  <a:pt x="968361" y="1411300"/>
                  <a:pt x="852136" y="1294846"/>
                  <a:pt x="704627" y="1357133"/>
                </a:cubicBezTo>
                <a:cubicBezTo>
                  <a:pt x="557118" y="1419420"/>
                  <a:pt x="319969" y="1312969"/>
                  <a:pt x="0" y="1357133"/>
                </a:cubicBezTo>
                <a:cubicBezTo>
                  <a:pt x="-4956" y="1229575"/>
                  <a:pt x="4652" y="1024779"/>
                  <a:pt x="0" y="904755"/>
                </a:cubicBezTo>
                <a:cubicBezTo>
                  <a:pt x="-4652" y="784731"/>
                  <a:pt x="3270" y="660379"/>
                  <a:pt x="0" y="493092"/>
                </a:cubicBezTo>
                <a:cubicBezTo>
                  <a:pt x="-3270" y="325805"/>
                  <a:pt x="28742" y="114344"/>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3" name="TextBox 42">
            <a:extLst>
              <a:ext uri="{FF2B5EF4-FFF2-40B4-BE49-F238E27FC236}">
                <a16:creationId xmlns:a16="http://schemas.microsoft.com/office/drawing/2014/main" id="{7D0F2925-711B-274D-879F-2AF5289EB15E}"/>
              </a:ext>
            </a:extLst>
          </p:cNvPr>
          <p:cNvSpPr txBox="1"/>
          <p:nvPr/>
        </p:nvSpPr>
        <p:spPr>
          <a:xfrm>
            <a:off x="66474" y="4487309"/>
            <a:ext cx="7396714" cy="1477328"/>
          </a:xfrm>
          <a:prstGeom prst="rect">
            <a:avLst/>
          </a:prstGeom>
          <a:noFill/>
        </p:spPr>
        <p:txBody>
          <a:bodyPr wrap="square" rtlCol="0">
            <a:spAutoFit/>
          </a:bodyPr>
          <a:lstStyle/>
          <a:p>
            <a:r>
              <a:rPr lang="en-GB" sz="2400" dirty="0"/>
              <a:t>D. </a:t>
            </a:r>
            <a:r>
              <a:rPr lang="en-GB" sz="2400" dirty="0" err="1"/>
              <a:t>Bertsekas</a:t>
            </a:r>
            <a:r>
              <a:rPr lang="en-GB" sz="2400" dirty="0"/>
              <a:t>, </a:t>
            </a:r>
          </a:p>
          <a:p>
            <a:r>
              <a:rPr lang="en-GB" sz="2400" dirty="0"/>
              <a:t>Network Optimization: Continuous and Discrete Models, 1998.</a:t>
            </a:r>
          </a:p>
          <a:p>
            <a:endParaRPr lang="en-GB" dirty="0"/>
          </a:p>
        </p:txBody>
      </p:sp>
      <p:cxnSp>
        <p:nvCxnSpPr>
          <p:cNvPr id="45" name="Straight Arrow Connector 44">
            <a:extLst>
              <a:ext uri="{FF2B5EF4-FFF2-40B4-BE49-F238E27FC236}">
                <a16:creationId xmlns:a16="http://schemas.microsoft.com/office/drawing/2014/main" id="{24A737AE-E7F6-8847-BAB4-7BE0BAC762B1}"/>
              </a:ext>
            </a:extLst>
          </p:cNvPr>
          <p:cNvCxnSpPr/>
          <p:nvPr/>
        </p:nvCxnSpPr>
        <p:spPr>
          <a:xfrm flipH="1" flipV="1">
            <a:off x="4673600" y="1989496"/>
            <a:ext cx="1803400" cy="1439504"/>
          </a:xfrm>
          <a:prstGeom prst="straightConnector1">
            <a:avLst/>
          </a:prstGeom>
          <a:ln w="508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2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8613" y="321394"/>
            <a:ext cx="10874620" cy="1157823"/>
          </a:xfrm>
        </p:spPr>
        <p:txBody>
          <a:bodyPr>
            <a:normAutofit/>
          </a:bodyPr>
          <a:lstStyle/>
          <a:p>
            <a:r>
              <a:rPr lang="en-US" sz="5400" b="1" dirty="0">
                <a:latin typeface="+mn-lt"/>
              </a:rPr>
              <a:t>Primal-Dual Optimality Conditions.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74</a:t>
            </a:fld>
            <a:endParaRPr lang="en-US" dirty="0"/>
          </a:p>
        </p:txBody>
      </p:sp>
      <p:sp>
        <p:nvSpPr>
          <p:cNvPr id="4" name="TextBox 3">
            <a:extLst>
              <a:ext uri="{FF2B5EF4-FFF2-40B4-BE49-F238E27FC236}">
                <a16:creationId xmlns:a16="http://schemas.microsoft.com/office/drawing/2014/main" id="{B9C1930A-ED09-0741-9286-8F79A9C0350F}"/>
              </a:ext>
            </a:extLst>
          </p:cNvPr>
          <p:cNvSpPr txBox="1"/>
          <p:nvPr/>
        </p:nvSpPr>
        <p:spPr>
          <a:xfrm>
            <a:off x="1002276" y="1188909"/>
            <a:ext cx="8937447" cy="646331"/>
          </a:xfrm>
          <a:prstGeom prst="rect">
            <a:avLst/>
          </a:prstGeom>
          <a:noFill/>
        </p:spPr>
        <p:txBody>
          <a:bodyPr wrap="none" rtlCol="0">
            <a:spAutoFit/>
          </a:bodyPr>
          <a:lstStyle/>
          <a:p>
            <a:r>
              <a:rPr lang="en-US" sz="3600" dirty="0"/>
              <a:t>(assuming convexity of loss functions and GTV)</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519164" y="2241030"/>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519164" y="2241030"/>
                <a:ext cx="9903673" cy="646331"/>
              </a:xfrm>
              <a:prstGeom prst="rect">
                <a:avLst/>
              </a:prstGeom>
              <a:blipFill>
                <a:blip r:embed="rId2"/>
                <a:stretch>
                  <a:fillRect l="-1793" t="-15385" r="-1024" b="-32692"/>
                </a:stretch>
              </a:blipFill>
            </p:spPr>
            <p:txBody>
              <a:bodyPr/>
              <a:lstStyle/>
              <a:p>
                <a:r>
                  <a:rPr lang="en-GB">
                    <a:noFill/>
                  </a:rPr>
                  <a:t> </a:t>
                </a:r>
              </a:p>
            </p:txBody>
          </p:sp>
        </mc:Fallback>
      </mc:AlternateContent>
      <p:pic>
        <p:nvPicPr>
          <p:cNvPr id="13" name="Picture 12" descr="A picture containing logo&#10;&#10;Description automatically generated">
            <a:extLst>
              <a:ext uri="{FF2B5EF4-FFF2-40B4-BE49-F238E27FC236}">
                <a16:creationId xmlns:a16="http://schemas.microsoft.com/office/drawing/2014/main" id="{C91D6F23-44A9-4145-B887-078CCAD07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788" y="2905124"/>
            <a:ext cx="9220200" cy="1047751"/>
          </a:xfrm>
          <a:prstGeom prst="rect">
            <a:avLst/>
          </a:prstGeom>
        </p:spPr>
      </p:pic>
      <p:pic>
        <p:nvPicPr>
          <p:cNvPr id="14" name="Picture 13">
            <a:extLst>
              <a:ext uri="{FF2B5EF4-FFF2-40B4-BE49-F238E27FC236}">
                <a16:creationId xmlns:a16="http://schemas.microsoft.com/office/drawing/2014/main" id="{6CF2E66F-8219-E048-A797-4D7D6503EB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0351" y="4144324"/>
            <a:ext cx="7751073" cy="646331"/>
          </a:xfrm>
          <a:prstGeom prst="rect">
            <a:avLst/>
          </a:prstGeom>
        </p:spPr>
      </p:pic>
      <p:pic>
        <p:nvPicPr>
          <p:cNvPr id="20" name="Picture 19">
            <a:extLst>
              <a:ext uri="{FF2B5EF4-FFF2-40B4-BE49-F238E27FC236}">
                <a16:creationId xmlns:a16="http://schemas.microsoft.com/office/drawing/2014/main" id="{424126EB-6FFA-4F47-89D8-BC1A5F6F1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0351" y="4699983"/>
            <a:ext cx="7632700" cy="711200"/>
          </a:xfrm>
          <a:prstGeom prst="rect">
            <a:avLst/>
          </a:prstGeom>
        </p:spPr>
      </p:pic>
      <p:sp>
        <p:nvSpPr>
          <p:cNvPr id="10" name="TextBox 9">
            <a:extLst>
              <a:ext uri="{FF2B5EF4-FFF2-40B4-BE49-F238E27FC236}">
                <a16:creationId xmlns:a16="http://schemas.microsoft.com/office/drawing/2014/main" id="{31D7095C-6E40-764C-A6AE-A56DAD488640}"/>
              </a:ext>
            </a:extLst>
          </p:cNvPr>
          <p:cNvSpPr txBox="1"/>
          <p:nvPr/>
        </p:nvSpPr>
        <p:spPr>
          <a:xfrm>
            <a:off x="478613" y="5735822"/>
            <a:ext cx="9606732" cy="523220"/>
          </a:xfrm>
          <a:prstGeom prst="rect">
            <a:avLst/>
          </a:prstGeom>
          <a:noFill/>
        </p:spPr>
        <p:txBody>
          <a:bodyPr wrap="none" rtlCol="0">
            <a:spAutoFit/>
          </a:bodyPr>
          <a:lstStyle/>
          <a:p>
            <a:r>
              <a:rPr lang="en-GB" sz="2800" dirty="0"/>
              <a:t>R. T. </a:t>
            </a:r>
            <a:r>
              <a:rPr lang="en-GB" sz="2800" dirty="0" err="1"/>
              <a:t>Rockafellar</a:t>
            </a:r>
            <a:r>
              <a:rPr lang="en-GB" sz="2800" dirty="0"/>
              <a:t> , </a:t>
            </a:r>
            <a:r>
              <a:rPr lang="en-GB" sz="2800" dirty="0">
                <a:hlinkClick r:id="rId6"/>
              </a:rPr>
              <a:t>CONVEX ANALYSIS</a:t>
            </a:r>
            <a:r>
              <a:rPr lang="en-GB" sz="2800" dirty="0"/>
              <a:t>, Princeton Univ. Press, 1970.</a:t>
            </a:r>
          </a:p>
        </p:txBody>
      </p:sp>
    </p:spTree>
    <p:extLst>
      <p:ext uri="{BB962C8B-B14F-4D97-AF65-F5344CB8AC3E}">
        <p14:creationId xmlns:p14="http://schemas.microsoft.com/office/powerpoint/2010/main" val="920664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Proximal Point Algorithm.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478613" y="1341935"/>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478613" y="1341935"/>
                <a:ext cx="9903673" cy="646331"/>
              </a:xfrm>
              <a:prstGeom prst="rect">
                <a:avLst/>
              </a:prstGeom>
              <a:blipFill>
                <a:blip r:embed="rId2"/>
                <a:stretch>
                  <a:fillRect l="-1793" t="-13462" r="-896" b="-346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867E4FC4-5F2B-0246-A7E5-0CA4426B88C7}"/>
              </a:ext>
            </a:extLst>
          </p:cNvPr>
          <p:cNvSpPr txBox="1"/>
          <p:nvPr/>
        </p:nvSpPr>
        <p:spPr>
          <a:xfrm>
            <a:off x="478613" y="3429000"/>
            <a:ext cx="8407110" cy="646331"/>
          </a:xfrm>
          <a:prstGeom prst="rect">
            <a:avLst/>
          </a:prstGeom>
          <a:noFill/>
        </p:spPr>
        <p:txBody>
          <a:bodyPr wrap="none" rtlCol="0">
            <a:spAutoFit/>
          </a:bodyPr>
          <a:lstStyle/>
          <a:p>
            <a:r>
              <a:rPr lang="en-US" sz="3600" dirty="0"/>
              <a:t>solve iteratively by </a:t>
            </a:r>
            <a:r>
              <a:rPr lang="en-US" sz="3600" dirty="0">
                <a:solidFill>
                  <a:srgbClr val="FF0000"/>
                </a:solidFill>
              </a:rPr>
              <a:t>proximal point algorithm</a:t>
            </a:r>
          </a:p>
        </p:txBody>
      </p:sp>
      <p:pic>
        <p:nvPicPr>
          <p:cNvPr id="9" name="Picture 8" descr="Diagram&#10;&#10;Description automatically generated">
            <a:extLst>
              <a:ext uri="{FF2B5EF4-FFF2-40B4-BE49-F238E27FC236}">
                <a16:creationId xmlns:a16="http://schemas.microsoft.com/office/drawing/2014/main" id="{F026A08F-AD2A-F44D-ADBD-0DF6B44CBA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49" y="4004010"/>
            <a:ext cx="8318500" cy="13843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3568A53-D819-DD46-A0A1-248AB6D549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349" y="2171466"/>
            <a:ext cx="9220200" cy="1160059"/>
          </a:xfrm>
          <a:prstGeom prst="rect">
            <a:avLst/>
          </a:prstGeom>
        </p:spPr>
      </p:pic>
      <p:sp>
        <p:nvSpPr>
          <p:cNvPr id="7" name="TextBox 6">
            <a:extLst>
              <a:ext uri="{FF2B5EF4-FFF2-40B4-BE49-F238E27FC236}">
                <a16:creationId xmlns:a16="http://schemas.microsoft.com/office/drawing/2014/main" id="{DCC996A6-B58B-1F4F-9CCF-6B0EA4BD4E2D}"/>
              </a:ext>
            </a:extLst>
          </p:cNvPr>
          <p:cNvSpPr txBox="1"/>
          <p:nvPr/>
        </p:nvSpPr>
        <p:spPr>
          <a:xfrm>
            <a:off x="388468" y="5609680"/>
            <a:ext cx="11415063" cy="954107"/>
          </a:xfrm>
          <a:prstGeom prst="rect">
            <a:avLst/>
          </a:prstGeom>
          <a:noFill/>
        </p:spPr>
        <p:txBody>
          <a:bodyPr wrap="square" rtlCol="0">
            <a:spAutoFit/>
          </a:bodyPr>
          <a:lstStyle/>
          <a:p>
            <a:r>
              <a:rPr lang="en-GB" sz="2800" dirty="0"/>
              <a:t>A. </a:t>
            </a:r>
            <a:r>
              <a:rPr lang="en-GB" sz="2800" dirty="0" err="1"/>
              <a:t>Chambolle</a:t>
            </a:r>
            <a:r>
              <a:rPr lang="en-GB" sz="2800" dirty="0"/>
              <a:t>, T. Pock. An introduction to continuous optimization for imaging. Acta </a:t>
            </a:r>
            <a:r>
              <a:rPr lang="en-GB" sz="2800" dirty="0" err="1"/>
              <a:t>Numerica</a:t>
            </a:r>
            <a:r>
              <a:rPr lang="en-GB" sz="2800" dirty="0"/>
              <a:t>, 2016. </a:t>
            </a:r>
          </a:p>
        </p:txBody>
      </p:sp>
    </p:spTree>
    <p:extLst>
      <p:ext uri="{BB962C8B-B14F-4D97-AF65-F5344CB8AC3E}">
        <p14:creationId xmlns:p14="http://schemas.microsoft.com/office/powerpoint/2010/main" val="2379845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b="1" dirty="0">
                <a:latin typeface="+mn-lt"/>
              </a:rPr>
              <a:t>After Some Manipulations.</a:t>
            </a:r>
          </a:p>
        </p:txBody>
      </p:sp>
      <p:pic>
        <p:nvPicPr>
          <p:cNvPr id="7" name="Picture 6" descr="Text, letter&#10;&#10;Description automatically generated">
            <a:extLst>
              <a:ext uri="{FF2B5EF4-FFF2-40B4-BE49-F238E27FC236}">
                <a16:creationId xmlns:a16="http://schemas.microsoft.com/office/drawing/2014/main" id="{17610714-A648-6A49-B49A-ABD4CD480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265" y="1161896"/>
            <a:ext cx="9225391" cy="4871494"/>
          </a:xfrm>
          <a:prstGeom prst="rect">
            <a:avLst/>
          </a:prstGeom>
        </p:spPr>
      </p:pic>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76</a:t>
            </a:fld>
            <a:endParaRPr lang="en-US" dirty="0"/>
          </a:p>
        </p:txBody>
      </p:sp>
      <p:grpSp>
        <p:nvGrpSpPr>
          <p:cNvPr id="8" name="Group 7">
            <a:extLst>
              <a:ext uri="{FF2B5EF4-FFF2-40B4-BE49-F238E27FC236}">
                <a16:creationId xmlns:a16="http://schemas.microsoft.com/office/drawing/2014/main" id="{74A9B5D0-1DB6-7546-AEFB-921187EDCEA3}"/>
              </a:ext>
            </a:extLst>
          </p:cNvPr>
          <p:cNvGrpSpPr/>
          <p:nvPr/>
        </p:nvGrpSpPr>
        <p:grpSpPr>
          <a:xfrm>
            <a:off x="7397152" y="2299590"/>
            <a:ext cx="3768456" cy="3733800"/>
            <a:chOff x="4038600" y="1887203"/>
            <a:chExt cx="3768456" cy="3733800"/>
          </a:xfrm>
        </p:grpSpPr>
        <p:sp>
          <p:nvSpPr>
            <p:cNvPr id="11" name="Oval 10">
              <a:extLst>
                <a:ext uri="{FF2B5EF4-FFF2-40B4-BE49-F238E27FC236}">
                  <a16:creationId xmlns:a16="http://schemas.microsoft.com/office/drawing/2014/main" id="{F40D3394-7054-9E4E-82DB-1A88CF194834}"/>
                </a:ext>
              </a:extLst>
            </p:cNvPr>
            <p:cNvSpPr/>
            <p:nvPr/>
          </p:nvSpPr>
          <p:spPr>
            <a:xfrm>
              <a:off x="5908384" y="3487403"/>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D2E70C-17B3-F243-97F1-571427600B65}"/>
                </a:ext>
              </a:extLst>
            </p:cNvPr>
            <p:cNvSpPr/>
            <p:nvPr/>
          </p:nvSpPr>
          <p:spPr>
            <a:xfrm>
              <a:off x="4695980" y="2173577"/>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3C9ED-93B1-EC43-91B7-0EC9404FAF56}"/>
                </a:ext>
              </a:extLst>
            </p:cNvPr>
            <p:cNvSpPr/>
            <p:nvPr/>
          </p:nvSpPr>
          <p:spPr>
            <a:xfrm>
              <a:off x="6752933" y="2111748"/>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DF9958-4F20-904B-93BD-56BEC0143185}"/>
                </a:ext>
              </a:extLst>
            </p:cNvPr>
            <p:cNvSpPr/>
            <p:nvPr/>
          </p:nvSpPr>
          <p:spPr>
            <a:xfrm>
              <a:off x="5908384" y="4937586"/>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4DB554-0E2A-BA4B-87D4-F3C66BD2EA33}"/>
                </a:ext>
              </a:extLst>
            </p:cNvPr>
            <p:cNvCxnSpPr>
              <a:stCxn id="12" idx="5"/>
              <a:endCxn id="11" idx="1"/>
            </p:cNvCxnSpPr>
            <p:nvPr/>
          </p:nvCxnSpPr>
          <p:spPr>
            <a:xfrm>
              <a:off x="5129585" y="2542141"/>
              <a:ext cx="853194"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862857-7F5D-274D-9D13-D7EE3ACD31DF}"/>
                </a:ext>
              </a:extLst>
            </p:cNvPr>
            <p:cNvCxnSpPr>
              <a:cxnSpLocks/>
              <a:stCxn id="11" idx="4"/>
              <a:endCxn id="14" idx="0"/>
            </p:cNvCxnSpPr>
            <p:nvPr/>
          </p:nvCxnSpPr>
          <p:spPr>
            <a:xfrm>
              <a:off x="6162384" y="3919203"/>
              <a:ext cx="0" cy="1018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9997C-1AC2-654E-A6E2-F4ADB5995497}"/>
                </a:ext>
              </a:extLst>
            </p:cNvPr>
            <p:cNvCxnSpPr>
              <a:cxnSpLocks/>
              <a:endCxn id="11" idx="7"/>
            </p:cNvCxnSpPr>
            <p:nvPr/>
          </p:nvCxnSpPr>
          <p:spPr>
            <a:xfrm flipH="1">
              <a:off x="6341989" y="2542141"/>
              <a:ext cx="541908"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CC9B79-8CEF-DA4A-9840-13CC0E4A91A1}"/>
                </a:ext>
              </a:extLst>
            </p:cNvPr>
            <p:cNvSpPr txBox="1"/>
            <p:nvPr/>
          </p:nvSpPr>
          <p:spPr>
            <a:xfrm>
              <a:off x="6582041" y="3462003"/>
              <a:ext cx="1225015" cy="584775"/>
            </a:xfrm>
            <a:prstGeom prst="rect">
              <a:avLst/>
            </a:prstGeom>
            <a:noFill/>
          </p:spPr>
          <p:txBody>
            <a:bodyPr wrap="none" rtlCol="0">
              <a:spAutoFit/>
            </a:bodyPr>
            <a:lstStyle/>
            <a:p>
              <a:r>
                <a:rPr lang="en-US" sz="3200" dirty="0"/>
                <a:t>node </a:t>
              </a:r>
              <a:r>
                <a:rPr lang="en-US" sz="3200" dirty="0" err="1"/>
                <a:t>i</a:t>
              </a:r>
              <a:endParaRPr lang="en-US" sz="3200" dirty="0"/>
            </a:p>
          </p:txBody>
        </p:sp>
        <p:sp>
          <p:nvSpPr>
            <p:cNvPr id="19" name="Freeform 18">
              <a:extLst>
                <a:ext uri="{FF2B5EF4-FFF2-40B4-BE49-F238E27FC236}">
                  <a16:creationId xmlns:a16="http://schemas.microsoft.com/office/drawing/2014/main" id="{1A0F7231-27A3-2B4E-A701-EA4556060F42}"/>
                </a:ext>
              </a:extLst>
            </p:cNvPr>
            <p:cNvSpPr/>
            <p:nvPr/>
          </p:nvSpPr>
          <p:spPr>
            <a:xfrm>
              <a:off x="4038600" y="1887203"/>
              <a:ext cx="3632200" cy="3733800"/>
            </a:xfrm>
            <a:custGeom>
              <a:avLst/>
              <a:gdLst>
                <a:gd name="connsiteX0" fmla="*/ 1473200 w 3632200"/>
                <a:gd name="connsiteY0" fmla="*/ 2159000 h 3733800"/>
                <a:gd name="connsiteX1" fmla="*/ 1625600 w 3632200"/>
                <a:gd name="connsiteY1" fmla="*/ 2336800 h 3733800"/>
                <a:gd name="connsiteX2" fmla="*/ 1803400 w 3632200"/>
                <a:gd name="connsiteY2" fmla="*/ 2387600 h 3733800"/>
                <a:gd name="connsiteX3" fmla="*/ 1955800 w 3632200"/>
                <a:gd name="connsiteY3" fmla="*/ 2463800 h 3733800"/>
                <a:gd name="connsiteX4" fmla="*/ 2006600 w 3632200"/>
                <a:gd name="connsiteY4" fmla="*/ 2540000 h 3733800"/>
                <a:gd name="connsiteX5" fmla="*/ 2159000 w 3632200"/>
                <a:gd name="connsiteY5" fmla="*/ 2667000 h 3733800"/>
                <a:gd name="connsiteX6" fmla="*/ 2311400 w 3632200"/>
                <a:gd name="connsiteY6" fmla="*/ 2895600 h 3733800"/>
                <a:gd name="connsiteX7" fmla="*/ 2362200 w 3632200"/>
                <a:gd name="connsiteY7" fmla="*/ 2971800 h 3733800"/>
                <a:gd name="connsiteX8" fmla="*/ 2413000 w 3632200"/>
                <a:gd name="connsiteY8" fmla="*/ 3124200 h 3733800"/>
                <a:gd name="connsiteX9" fmla="*/ 2463800 w 3632200"/>
                <a:gd name="connsiteY9" fmla="*/ 3200400 h 3733800"/>
                <a:gd name="connsiteX10" fmla="*/ 2514600 w 3632200"/>
                <a:gd name="connsiteY10" fmla="*/ 3352800 h 3733800"/>
                <a:gd name="connsiteX11" fmla="*/ 2438400 w 3632200"/>
                <a:gd name="connsiteY11" fmla="*/ 3632200 h 3733800"/>
                <a:gd name="connsiteX12" fmla="*/ 2362200 w 3632200"/>
                <a:gd name="connsiteY12" fmla="*/ 3683000 h 3733800"/>
                <a:gd name="connsiteX13" fmla="*/ 2209800 w 3632200"/>
                <a:gd name="connsiteY13" fmla="*/ 3733800 h 3733800"/>
                <a:gd name="connsiteX14" fmla="*/ 1651000 w 3632200"/>
                <a:gd name="connsiteY14" fmla="*/ 3708400 h 3733800"/>
                <a:gd name="connsiteX15" fmla="*/ 1574800 w 3632200"/>
                <a:gd name="connsiteY15" fmla="*/ 3683000 h 3733800"/>
                <a:gd name="connsiteX16" fmla="*/ 1371600 w 3632200"/>
                <a:gd name="connsiteY16" fmla="*/ 3632200 h 3733800"/>
                <a:gd name="connsiteX17" fmla="*/ 1219200 w 3632200"/>
                <a:gd name="connsiteY17" fmla="*/ 3581400 h 3733800"/>
                <a:gd name="connsiteX18" fmla="*/ 1143000 w 3632200"/>
                <a:gd name="connsiteY18" fmla="*/ 3556000 h 3733800"/>
                <a:gd name="connsiteX19" fmla="*/ 990600 w 3632200"/>
                <a:gd name="connsiteY19" fmla="*/ 3454400 h 3733800"/>
                <a:gd name="connsiteX20" fmla="*/ 762000 w 3632200"/>
                <a:gd name="connsiteY20" fmla="*/ 3251200 h 3733800"/>
                <a:gd name="connsiteX21" fmla="*/ 609600 w 3632200"/>
                <a:gd name="connsiteY21" fmla="*/ 2997200 h 3733800"/>
                <a:gd name="connsiteX22" fmla="*/ 558800 w 3632200"/>
                <a:gd name="connsiteY22" fmla="*/ 2921000 h 3733800"/>
                <a:gd name="connsiteX23" fmla="*/ 508000 w 3632200"/>
                <a:gd name="connsiteY23" fmla="*/ 2743200 h 3733800"/>
                <a:gd name="connsiteX24" fmla="*/ 457200 w 3632200"/>
                <a:gd name="connsiteY24" fmla="*/ 2641600 h 3733800"/>
                <a:gd name="connsiteX25" fmla="*/ 431800 w 3632200"/>
                <a:gd name="connsiteY25" fmla="*/ 2565400 h 3733800"/>
                <a:gd name="connsiteX26" fmla="*/ 330200 w 3632200"/>
                <a:gd name="connsiteY26" fmla="*/ 2413000 h 3733800"/>
                <a:gd name="connsiteX27" fmla="*/ 279400 w 3632200"/>
                <a:gd name="connsiteY27" fmla="*/ 2209800 h 3733800"/>
                <a:gd name="connsiteX28" fmla="*/ 254000 w 3632200"/>
                <a:gd name="connsiteY28" fmla="*/ 2108200 h 3733800"/>
                <a:gd name="connsiteX29" fmla="*/ 203200 w 3632200"/>
                <a:gd name="connsiteY29" fmla="*/ 1905000 h 3733800"/>
                <a:gd name="connsiteX30" fmla="*/ 152400 w 3632200"/>
                <a:gd name="connsiteY30" fmla="*/ 1828800 h 3733800"/>
                <a:gd name="connsiteX31" fmla="*/ 101600 w 3632200"/>
                <a:gd name="connsiteY31" fmla="*/ 1676400 h 3733800"/>
                <a:gd name="connsiteX32" fmla="*/ 50800 w 3632200"/>
                <a:gd name="connsiteY32" fmla="*/ 1524000 h 3733800"/>
                <a:gd name="connsiteX33" fmla="*/ 25400 w 3632200"/>
                <a:gd name="connsiteY33" fmla="*/ 1447800 h 3733800"/>
                <a:gd name="connsiteX34" fmla="*/ 0 w 3632200"/>
                <a:gd name="connsiteY34" fmla="*/ 1346200 h 3733800"/>
                <a:gd name="connsiteX35" fmla="*/ 25400 w 3632200"/>
                <a:gd name="connsiteY35" fmla="*/ 812800 h 3733800"/>
                <a:gd name="connsiteX36" fmla="*/ 50800 w 3632200"/>
                <a:gd name="connsiteY36" fmla="*/ 736600 h 3733800"/>
                <a:gd name="connsiteX37" fmla="*/ 101600 w 3632200"/>
                <a:gd name="connsiteY37" fmla="*/ 660400 h 3733800"/>
                <a:gd name="connsiteX38" fmla="*/ 177800 w 3632200"/>
                <a:gd name="connsiteY38" fmla="*/ 508000 h 3733800"/>
                <a:gd name="connsiteX39" fmla="*/ 330200 w 3632200"/>
                <a:gd name="connsiteY39" fmla="*/ 355600 h 3733800"/>
                <a:gd name="connsiteX40" fmla="*/ 508000 w 3632200"/>
                <a:gd name="connsiteY40" fmla="*/ 177800 h 3733800"/>
                <a:gd name="connsiteX41" fmla="*/ 660400 w 3632200"/>
                <a:gd name="connsiteY41" fmla="*/ 127000 h 3733800"/>
                <a:gd name="connsiteX42" fmla="*/ 736600 w 3632200"/>
                <a:gd name="connsiteY42" fmla="*/ 101600 h 3733800"/>
                <a:gd name="connsiteX43" fmla="*/ 1701800 w 3632200"/>
                <a:gd name="connsiteY43" fmla="*/ 101600 h 3733800"/>
                <a:gd name="connsiteX44" fmla="*/ 1854200 w 3632200"/>
                <a:gd name="connsiteY44" fmla="*/ 50800 h 3733800"/>
                <a:gd name="connsiteX45" fmla="*/ 2032000 w 3632200"/>
                <a:gd name="connsiteY45" fmla="*/ 0 h 3733800"/>
                <a:gd name="connsiteX46" fmla="*/ 2286000 w 3632200"/>
                <a:gd name="connsiteY46" fmla="*/ 25400 h 3733800"/>
                <a:gd name="connsiteX47" fmla="*/ 2463800 w 3632200"/>
                <a:gd name="connsiteY47" fmla="*/ 50800 h 3733800"/>
                <a:gd name="connsiteX48" fmla="*/ 2743200 w 3632200"/>
                <a:gd name="connsiteY48" fmla="*/ 76200 h 3733800"/>
                <a:gd name="connsiteX49" fmla="*/ 2971800 w 3632200"/>
                <a:gd name="connsiteY49" fmla="*/ 101600 h 3733800"/>
                <a:gd name="connsiteX50" fmla="*/ 3149600 w 3632200"/>
                <a:gd name="connsiteY50" fmla="*/ 152400 h 3733800"/>
                <a:gd name="connsiteX51" fmla="*/ 3225800 w 3632200"/>
                <a:gd name="connsiteY51" fmla="*/ 177800 h 3733800"/>
                <a:gd name="connsiteX52" fmla="*/ 3327400 w 3632200"/>
                <a:gd name="connsiteY52" fmla="*/ 203200 h 3733800"/>
                <a:gd name="connsiteX53" fmla="*/ 3479800 w 3632200"/>
                <a:gd name="connsiteY53" fmla="*/ 254000 h 3733800"/>
                <a:gd name="connsiteX54" fmla="*/ 3581400 w 3632200"/>
                <a:gd name="connsiteY54" fmla="*/ 406400 h 3733800"/>
                <a:gd name="connsiteX55" fmla="*/ 3632200 w 3632200"/>
                <a:gd name="connsiteY55" fmla="*/ 558800 h 3733800"/>
                <a:gd name="connsiteX56" fmla="*/ 3606800 w 3632200"/>
                <a:gd name="connsiteY56" fmla="*/ 685800 h 3733800"/>
                <a:gd name="connsiteX57" fmla="*/ 3530600 w 3632200"/>
                <a:gd name="connsiteY57" fmla="*/ 736600 h 3733800"/>
                <a:gd name="connsiteX58" fmla="*/ 3378200 w 3632200"/>
                <a:gd name="connsiteY58" fmla="*/ 787400 h 3733800"/>
                <a:gd name="connsiteX59" fmla="*/ 3302000 w 3632200"/>
                <a:gd name="connsiteY59" fmla="*/ 812800 h 3733800"/>
                <a:gd name="connsiteX60" fmla="*/ 3073400 w 3632200"/>
                <a:gd name="connsiteY60" fmla="*/ 863600 h 3733800"/>
                <a:gd name="connsiteX61" fmla="*/ 2895600 w 3632200"/>
                <a:gd name="connsiteY61" fmla="*/ 889000 h 3733800"/>
                <a:gd name="connsiteX62" fmla="*/ 2794000 w 3632200"/>
                <a:gd name="connsiteY62" fmla="*/ 914400 h 3733800"/>
                <a:gd name="connsiteX63" fmla="*/ 2362200 w 3632200"/>
                <a:gd name="connsiteY63" fmla="*/ 965200 h 3733800"/>
                <a:gd name="connsiteX64" fmla="*/ 2082800 w 3632200"/>
                <a:gd name="connsiteY64" fmla="*/ 1016000 h 3733800"/>
                <a:gd name="connsiteX65" fmla="*/ 1752600 w 3632200"/>
                <a:gd name="connsiteY65" fmla="*/ 1066800 h 3733800"/>
                <a:gd name="connsiteX66" fmla="*/ 1676400 w 3632200"/>
                <a:gd name="connsiteY66" fmla="*/ 1092200 h 3733800"/>
                <a:gd name="connsiteX67" fmla="*/ 1574800 w 3632200"/>
                <a:gd name="connsiteY67" fmla="*/ 1168400 h 3733800"/>
                <a:gd name="connsiteX68" fmla="*/ 1498600 w 3632200"/>
                <a:gd name="connsiteY68" fmla="*/ 1270000 h 3733800"/>
                <a:gd name="connsiteX69" fmla="*/ 1422400 w 3632200"/>
                <a:gd name="connsiteY69" fmla="*/ 1346200 h 3733800"/>
                <a:gd name="connsiteX70" fmla="*/ 1371600 w 3632200"/>
                <a:gd name="connsiteY70" fmla="*/ 1422400 h 3733800"/>
                <a:gd name="connsiteX71" fmla="*/ 1295400 w 3632200"/>
                <a:gd name="connsiteY71" fmla="*/ 1473200 h 3733800"/>
                <a:gd name="connsiteX72" fmla="*/ 1270000 w 3632200"/>
                <a:gd name="connsiteY72" fmla="*/ 1549400 h 3733800"/>
                <a:gd name="connsiteX73" fmla="*/ 1219200 w 3632200"/>
                <a:gd name="connsiteY73" fmla="*/ 1625600 h 3733800"/>
                <a:gd name="connsiteX74" fmla="*/ 1320800 w 3632200"/>
                <a:gd name="connsiteY74" fmla="*/ 1930400 h 3733800"/>
                <a:gd name="connsiteX75" fmla="*/ 1397000 w 3632200"/>
                <a:gd name="connsiteY75" fmla="*/ 1955800 h 3733800"/>
                <a:gd name="connsiteX76" fmla="*/ 1422400 w 3632200"/>
                <a:gd name="connsiteY76" fmla="*/ 2082800 h 3733800"/>
                <a:gd name="connsiteX77" fmla="*/ 1473200 w 3632200"/>
                <a:gd name="connsiteY77" fmla="*/ 21590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32200" h="3733800">
                  <a:moveTo>
                    <a:pt x="1473200" y="2159000"/>
                  </a:moveTo>
                  <a:cubicBezTo>
                    <a:pt x="1507067" y="2201333"/>
                    <a:pt x="1567258" y="2284941"/>
                    <a:pt x="1625600" y="2336800"/>
                  </a:cubicBezTo>
                  <a:cubicBezTo>
                    <a:pt x="1640024" y="2349621"/>
                    <a:pt x="1799552" y="2386501"/>
                    <a:pt x="1803400" y="2387600"/>
                  </a:cubicBezTo>
                  <a:cubicBezTo>
                    <a:pt x="1895415" y="2413890"/>
                    <a:pt x="1872310" y="2408140"/>
                    <a:pt x="1955800" y="2463800"/>
                  </a:cubicBezTo>
                  <a:cubicBezTo>
                    <a:pt x="1972733" y="2489200"/>
                    <a:pt x="1985014" y="2518414"/>
                    <a:pt x="2006600" y="2540000"/>
                  </a:cubicBezTo>
                  <a:cubicBezTo>
                    <a:pt x="2153356" y="2686756"/>
                    <a:pt x="2013361" y="2479750"/>
                    <a:pt x="2159000" y="2667000"/>
                  </a:cubicBezTo>
                  <a:lnTo>
                    <a:pt x="2311400" y="2895600"/>
                  </a:lnTo>
                  <a:cubicBezTo>
                    <a:pt x="2328333" y="2921000"/>
                    <a:pt x="2352547" y="2942840"/>
                    <a:pt x="2362200" y="2971800"/>
                  </a:cubicBezTo>
                  <a:cubicBezTo>
                    <a:pt x="2379133" y="3022600"/>
                    <a:pt x="2383297" y="3079645"/>
                    <a:pt x="2413000" y="3124200"/>
                  </a:cubicBezTo>
                  <a:cubicBezTo>
                    <a:pt x="2429933" y="3149600"/>
                    <a:pt x="2451402" y="3172504"/>
                    <a:pt x="2463800" y="3200400"/>
                  </a:cubicBezTo>
                  <a:cubicBezTo>
                    <a:pt x="2485548" y="3249333"/>
                    <a:pt x="2514600" y="3352800"/>
                    <a:pt x="2514600" y="3352800"/>
                  </a:cubicBezTo>
                  <a:cubicBezTo>
                    <a:pt x="2499575" y="3473000"/>
                    <a:pt x="2520731" y="3549869"/>
                    <a:pt x="2438400" y="3632200"/>
                  </a:cubicBezTo>
                  <a:cubicBezTo>
                    <a:pt x="2416814" y="3653786"/>
                    <a:pt x="2390096" y="3670602"/>
                    <a:pt x="2362200" y="3683000"/>
                  </a:cubicBezTo>
                  <a:cubicBezTo>
                    <a:pt x="2313267" y="3704748"/>
                    <a:pt x="2209800" y="3733800"/>
                    <a:pt x="2209800" y="3733800"/>
                  </a:cubicBezTo>
                  <a:cubicBezTo>
                    <a:pt x="2023533" y="3725333"/>
                    <a:pt x="1836865" y="3723269"/>
                    <a:pt x="1651000" y="3708400"/>
                  </a:cubicBezTo>
                  <a:cubicBezTo>
                    <a:pt x="1624311" y="3706265"/>
                    <a:pt x="1600631" y="3690045"/>
                    <a:pt x="1574800" y="3683000"/>
                  </a:cubicBezTo>
                  <a:cubicBezTo>
                    <a:pt x="1507442" y="3664630"/>
                    <a:pt x="1437835" y="3654278"/>
                    <a:pt x="1371600" y="3632200"/>
                  </a:cubicBezTo>
                  <a:lnTo>
                    <a:pt x="1219200" y="3581400"/>
                  </a:lnTo>
                  <a:cubicBezTo>
                    <a:pt x="1193800" y="3572933"/>
                    <a:pt x="1165277" y="3570852"/>
                    <a:pt x="1143000" y="3556000"/>
                  </a:cubicBezTo>
                  <a:lnTo>
                    <a:pt x="990600" y="3454400"/>
                  </a:lnTo>
                  <a:cubicBezTo>
                    <a:pt x="898982" y="3393321"/>
                    <a:pt x="831594" y="3355592"/>
                    <a:pt x="762000" y="3251200"/>
                  </a:cubicBezTo>
                  <a:cubicBezTo>
                    <a:pt x="513458" y="2878386"/>
                    <a:pt x="765808" y="3270565"/>
                    <a:pt x="609600" y="2997200"/>
                  </a:cubicBezTo>
                  <a:cubicBezTo>
                    <a:pt x="594454" y="2970695"/>
                    <a:pt x="572452" y="2948304"/>
                    <a:pt x="558800" y="2921000"/>
                  </a:cubicBezTo>
                  <a:cubicBezTo>
                    <a:pt x="528097" y="2859594"/>
                    <a:pt x="532415" y="2808306"/>
                    <a:pt x="508000" y="2743200"/>
                  </a:cubicBezTo>
                  <a:cubicBezTo>
                    <a:pt x="494705" y="2707747"/>
                    <a:pt x="472115" y="2676403"/>
                    <a:pt x="457200" y="2641600"/>
                  </a:cubicBezTo>
                  <a:cubicBezTo>
                    <a:pt x="446653" y="2616991"/>
                    <a:pt x="444803" y="2588805"/>
                    <a:pt x="431800" y="2565400"/>
                  </a:cubicBezTo>
                  <a:cubicBezTo>
                    <a:pt x="402150" y="2512029"/>
                    <a:pt x="330200" y="2413000"/>
                    <a:pt x="330200" y="2413000"/>
                  </a:cubicBezTo>
                  <a:lnTo>
                    <a:pt x="279400" y="2209800"/>
                  </a:lnTo>
                  <a:cubicBezTo>
                    <a:pt x="270933" y="2175933"/>
                    <a:pt x="260846" y="2142431"/>
                    <a:pt x="254000" y="2108200"/>
                  </a:cubicBezTo>
                  <a:cubicBezTo>
                    <a:pt x="244339" y="2059895"/>
                    <a:pt x="229235" y="1957069"/>
                    <a:pt x="203200" y="1905000"/>
                  </a:cubicBezTo>
                  <a:cubicBezTo>
                    <a:pt x="189548" y="1877696"/>
                    <a:pt x="164798" y="1856696"/>
                    <a:pt x="152400" y="1828800"/>
                  </a:cubicBezTo>
                  <a:cubicBezTo>
                    <a:pt x="130652" y="1779867"/>
                    <a:pt x="118533" y="1727200"/>
                    <a:pt x="101600" y="1676400"/>
                  </a:cubicBezTo>
                  <a:lnTo>
                    <a:pt x="50800" y="1524000"/>
                  </a:lnTo>
                  <a:cubicBezTo>
                    <a:pt x="42333" y="1498600"/>
                    <a:pt x="31894" y="1473775"/>
                    <a:pt x="25400" y="1447800"/>
                  </a:cubicBezTo>
                  <a:lnTo>
                    <a:pt x="0" y="1346200"/>
                  </a:lnTo>
                  <a:cubicBezTo>
                    <a:pt x="8467" y="1168400"/>
                    <a:pt x="10618" y="990187"/>
                    <a:pt x="25400" y="812800"/>
                  </a:cubicBezTo>
                  <a:cubicBezTo>
                    <a:pt x="27623" y="786119"/>
                    <a:pt x="38826" y="760547"/>
                    <a:pt x="50800" y="736600"/>
                  </a:cubicBezTo>
                  <a:cubicBezTo>
                    <a:pt x="64452" y="709296"/>
                    <a:pt x="87948" y="687704"/>
                    <a:pt x="101600" y="660400"/>
                  </a:cubicBezTo>
                  <a:cubicBezTo>
                    <a:pt x="152037" y="559525"/>
                    <a:pt x="94608" y="601591"/>
                    <a:pt x="177800" y="508000"/>
                  </a:cubicBezTo>
                  <a:cubicBezTo>
                    <a:pt x="225529" y="454305"/>
                    <a:pt x="330200" y="355600"/>
                    <a:pt x="330200" y="355600"/>
                  </a:cubicBezTo>
                  <a:cubicBezTo>
                    <a:pt x="365332" y="250204"/>
                    <a:pt x="355157" y="228748"/>
                    <a:pt x="508000" y="177800"/>
                  </a:cubicBezTo>
                  <a:lnTo>
                    <a:pt x="660400" y="127000"/>
                  </a:lnTo>
                  <a:lnTo>
                    <a:pt x="736600" y="101600"/>
                  </a:lnTo>
                  <a:cubicBezTo>
                    <a:pt x="1018643" y="112046"/>
                    <a:pt x="1397846" y="155239"/>
                    <a:pt x="1701800" y="101600"/>
                  </a:cubicBezTo>
                  <a:cubicBezTo>
                    <a:pt x="1754533" y="92294"/>
                    <a:pt x="1803400" y="67733"/>
                    <a:pt x="1854200" y="50800"/>
                  </a:cubicBezTo>
                  <a:cubicBezTo>
                    <a:pt x="1963518" y="14361"/>
                    <a:pt x="1904425" y="31894"/>
                    <a:pt x="2032000" y="0"/>
                  </a:cubicBezTo>
                  <a:lnTo>
                    <a:pt x="2286000" y="25400"/>
                  </a:lnTo>
                  <a:cubicBezTo>
                    <a:pt x="2345458" y="32395"/>
                    <a:pt x="2404298" y="44189"/>
                    <a:pt x="2463800" y="50800"/>
                  </a:cubicBezTo>
                  <a:cubicBezTo>
                    <a:pt x="2556745" y="61127"/>
                    <a:pt x="2650147" y="66895"/>
                    <a:pt x="2743200" y="76200"/>
                  </a:cubicBezTo>
                  <a:cubicBezTo>
                    <a:pt x="2819488" y="83829"/>
                    <a:pt x="2895600" y="93133"/>
                    <a:pt x="2971800" y="101600"/>
                  </a:cubicBezTo>
                  <a:cubicBezTo>
                    <a:pt x="3154501" y="162500"/>
                    <a:pt x="2926345" y="88613"/>
                    <a:pt x="3149600" y="152400"/>
                  </a:cubicBezTo>
                  <a:cubicBezTo>
                    <a:pt x="3175344" y="159755"/>
                    <a:pt x="3200056" y="170445"/>
                    <a:pt x="3225800" y="177800"/>
                  </a:cubicBezTo>
                  <a:cubicBezTo>
                    <a:pt x="3259366" y="187390"/>
                    <a:pt x="3293963" y="193169"/>
                    <a:pt x="3327400" y="203200"/>
                  </a:cubicBezTo>
                  <a:cubicBezTo>
                    <a:pt x="3378690" y="218587"/>
                    <a:pt x="3479800" y="254000"/>
                    <a:pt x="3479800" y="254000"/>
                  </a:cubicBezTo>
                  <a:cubicBezTo>
                    <a:pt x="3513667" y="304800"/>
                    <a:pt x="3562093" y="348479"/>
                    <a:pt x="3581400" y="406400"/>
                  </a:cubicBezTo>
                  <a:lnTo>
                    <a:pt x="3632200" y="558800"/>
                  </a:lnTo>
                  <a:cubicBezTo>
                    <a:pt x="3623733" y="601133"/>
                    <a:pt x="3628219" y="648316"/>
                    <a:pt x="3606800" y="685800"/>
                  </a:cubicBezTo>
                  <a:cubicBezTo>
                    <a:pt x="3591654" y="712305"/>
                    <a:pt x="3558496" y="724202"/>
                    <a:pt x="3530600" y="736600"/>
                  </a:cubicBezTo>
                  <a:cubicBezTo>
                    <a:pt x="3481667" y="758348"/>
                    <a:pt x="3429000" y="770467"/>
                    <a:pt x="3378200" y="787400"/>
                  </a:cubicBezTo>
                  <a:cubicBezTo>
                    <a:pt x="3352800" y="795867"/>
                    <a:pt x="3327975" y="806306"/>
                    <a:pt x="3302000" y="812800"/>
                  </a:cubicBezTo>
                  <a:cubicBezTo>
                    <a:pt x="3210666" y="835633"/>
                    <a:pt x="3170139" y="847477"/>
                    <a:pt x="3073400" y="863600"/>
                  </a:cubicBezTo>
                  <a:cubicBezTo>
                    <a:pt x="3014346" y="873442"/>
                    <a:pt x="2954503" y="878290"/>
                    <a:pt x="2895600" y="889000"/>
                  </a:cubicBezTo>
                  <a:cubicBezTo>
                    <a:pt x="2861254" y="895245"/>
                    <a:pt x="2828558" y="909463"/>
                    <a:pt x="2794000" y="914400"/>
                  </a:cubicBezTo>
                  <a:cubicBezTo>
                    <a:pt x="2288420" y="986626"/>
                    <a:pt x="2759330" y="899012"/>
                    <a:pt x="2362200" y="965200"/>
                  </a:cubicBezTo>
                  <a:cubicBezTo>
                    <a:pt x="2099649" y="1008959"/>
                    <a:pt x="2379244" y="973651"/>
                    <a:pt x="2082800" y="1016000"/>
                  </a:cubicBezTo>
                  <a:cubicBezTo>
                    <a:pt x="1938853" y="1036564"/>
                    <a:pt x="1881967" y="1034458"/>
                    <a:pt x="1752600" y="1066800"/>
                  </a:cubicBezTo>
                  <a:cubicBezTo>
                    <a:pt x="1726625" y="1073294"/>
                    <a:pt x="1701800" y="1083733"/>
                    <a:pt x="1676400" y="1092200"/>
                  </a:cubicBezTo>
                  <a:cubicBezTo>
                    <a:pt x="1642533" y="1117600"/>
                    <a:pt x="1604734" y="1138466"/>
                    <a:pt x="1574800" y="1168400"/>
                  </a:cubicBezTo>
                  <a:cubicBezTo>
                    <a:pt x="1544866" y="1198334"/>
                    <a:pt x="1526150" y="1237858"/>
                    <a:pt x="1498600" y="1270000"/>
                  </a:cubicBezTo>
                  <a:cubicBezTo>
                    <a:pt x="1475223" y="1297273"/>
                    <a:pt x="1445396" y="1318605"/>
                    <a:pt x="1422400" y="1346200"/>
                  </a:cubicBezTo>
                  <a:cubicBezTo>
                    <a:pt x="1402857" y="1369651"/>
                    <a:pt x="1393186" y="1400814"/>
                    <a:pt x="1371600" y="1422400"/>
                  </a:cubicBezTo>
                  <a:cubicBezTo>
                    <a:pt x="1350014" y="1443986"/>
                    <a:pt x="1320800" y="1456267"/>
                    <a:pt x="1295400" y="1473200"/>
                  </a:cubicBezTo>
                  <a:cubicBezTo>
                    <a:pt x="1286933" y="1498600"/>
                    <a:pt x="1281974" y="1525453"/>
                    <a:pt x="1270000" y="1549400"/>
                  </a:cubicBezTo>
                  <a:cubicBezTo>
                    <a:pt x="1256348" y="1576704"/>
                    <a:pt x="1221735" y="1595178"/>
                    <a:pt x="1219200" y="1625600"/>
                  </a:cubicBezTo>
                  <a:cubicBezTo>
                    <a:pt x="1207205" y="1769543"/>
                    <a:pt x="1209766" y="1856377"/>
                    <a:pt x="1320800" y="1930400"/>
                  </a:cubicBezTo>
                  <a:cubicBezTo>
                    <a:pt x="1343077" y="1945252"/>
                    <a:pt x="1371600" y="1947333"/>
                    <a:pt x="1397000" y="1955800"/>
                  </a:cubicBezTo>
                  <a:cubicBezTo>
                    <a:pt x="1405467" y="1998133"/>
                    <a:pt x="1411929" y="2040917"/>
                    <a:pt x="1422400" y="2082800"/>
                  </a:cubicBezTo>
                  <a:cubicBezTo>
                    <a:pt x="1428894" y="2108775"/>
                    <a:pt x="1439333" y="2116667"/>
                    <a:pt x="1473200" y="2159000"/>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76092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136525"/>
            <a:ext cx="10874620" cy="1157823"/>
          </a:xfrm>
        </p:spPr>
        <p:txBody>
          <a:bodyPr>
            <a:noAutofit/>
          </a:bodyPr>
          <a:lstStyle/>
          <a:p>
            <a:r>
              <a:rPr lang="en-US" sz="5400" b="1" dirty="0">
                <a:latin typeface="+mn-lt"/>
              </a:rPr>
              <a:t>Algorithm 1 is Attractive for NFL…</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77</a:t>
            </a:fld>
            <a:endParaRPr lang="en-US" dirty="0"/>
          </a:p>
        </p:txBody>
      </p:sp>
      <p:sp>
        <p:nvSpPr>
          <p:cNvPr id="4" name="TextBox 3">
            <a:extLst>
              <a:ext uri="{FF2B5EF4-FFF2-40B4-BE49-F238E27FC236}">
                <a16:creationId xmlns:a16="http://schemas.microsoft.com/office/drawing/2014/main" id="{08F4CB9A-C681-DB45-95C1-4BE2DBEE26CE}"/>
              </a:ext>
            </a:extLst>
          </p:cNvPr>
          <p:cNvSpPr txBox="1"/>
          <p:nvPr/>
        </p:nvSpPr>
        <p:spPr>
          <a:xfrm>
            <a:off x="220357" y="1308814"/>
            <a:ext cx="11971643" cy="5047536"/>
          </a:xfrm>
          <a:prstGeom prst="rect">
            <a:avLst/>
          </a:prstGeom>
          <a:noFill/>
        </p:spPr>
        <p:txBody>
          <a:bodyPr wrap="square" rtlCol="0">
            <a:spAutoFit/>
          </a:bodyPr>
          <a:lstStyle/>
          <a:p>
            <a:pPr marL="685800" indent="-685800">
              <a:lnSpc>
                <a:spcPct val="150000"/>
              </a:lnSpc>
              <a:buFont typeface="Wingdings" pitchFamily="2" charset="2"/>
              <a:buChar char="Ø"/>
            </a:pPr>
            <a:r>
              <a:rPr lang="en-US" sz="4800" dirty="0"/>
              <a:t>decentralized implementation (mess. pass.)</a:t>
            </a:r>
          </a:p>
          <a:p>
            <a:pPr marL="685800" indent="-685800">
              <a:lnSpc>
                <a:spcPct val="150000"/>
              </a:lnSpc>
              <a:buFont typeface="Wingdings" pitchFamily="2" charset="2"/>
              <a:buChar char="Ø"/>
            </a:pPr>
            <a:r>
              <a:rPr lang="en-US" sz="4800" dirty="0"/>
              <a:t>robust against various imperfections </a:t>
            </a:r>
          </a:p>
          <a:p>
            <a:pPr marL="1143000" lvl="1" indent="-685800">
              <a:buFont typeface="Wingdings" pitchFamily="2" charset="2"/>
              <a:buChar char="Ø"/>
            </a:pPr>
            <a:r>
              <a:rPr lang="en-US" sz="4400" dirty="0"/>
              <a:t>approximate primal/dual updates</a:t>
            </a:r>
          </a:p>
          <a:p>
            <a:pPr marL="1143000" lvl="1" indent="-685800">
              <a:buFont typeface="Wingdings" pitchFamily="2" charset="2"/>
              <a:buChar char="Ø"/>
            </a:pPr>
            <a:r>
              <a:rPr lang="en-US" sz="4400" dirty="0"/>
              <a:t>node/link failures </a:t>
            </a:r>
          </a:p>
          <a:p>
            <a:pPr marL="685800" indent="-685800">
              <a:lnSpc>
                <a:spcPct val="150000"/>
              </a:lnSpc>
              <a:buFont typeface="Wingdings" pitchFamily="2" charset="2"/>
              <a:buChar char="Ø"/>
            </a:pPr>
            <a:r>
              <a:rPr lang="en-US" sz="4800" dirty="0"/>
              <a:t>privacy friendly; no raw data exchanged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5967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8155" y="2615407"/>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Local Computations in Algorithm 1.</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78</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797980" y="229490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8574936" y="23166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283512" y="2637807"/>
            <a:ext cx="4521821"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2D7E7B-D24D-3F4A-8B70-2A30CBE3A23B}"/>
              </a:ext>
            </a:extLst>
          </p:cNvPr>
          <p:cNvSpPr txBox="1"/>
          <p:nvPr/>
        </p:nvSpPr>
        <p:spPr>
          <a:xfrm>
            <a:off x="326486" y="3924990"/>
            <a:ext cx="2641877" cy="2554545"/>
          </a:xfrm>
          <a:prstGeom prst="rect">
            <a:avLst/>
          </a:prstGeom>
          <a:noFill/>
        </p:spPr>
        <p:txBody>
          <a:bodyPr wrap="none" rtlCol="0">
            <a:spAutoFit/>
          </a:bodyPr>
          <a:lstStyle/>
          <a:p>
            <a:r>
              <a:rPr lang="en-US" sz="3200" dirty="0"/>
              <a:t>node-wise </a:t>
            </a:r>
          </a:p>
          <a:p>
            <a:r>
              <a:rPr lang="en-US" sz="3200" dirty="0"/>
              <a:t>primal update:</a:t>
            </a:r>
          </a:p>
          <a:p>
            <a:endParaRPr lang="en-US" sz="3200" dirty="0"/>
          </a:p>
          <a:p>
            <a:r>
              <a:rPr lang="en-US" sz="3200" dirty="0"/>
              <a:t>edge-wise</a:t>
            </a:r>
          </a:p>
          <a:p>
            <a:r>
              <a:rPr lang="en-US" sz="3200" dirty="0"/>
              <a:t>dual update:</a:t>
            </a:r>
          </a:p>
        </p:txBody>
      </p:sp>
      <p:pic>
        <p:nvPicPr>
          <p:cNvPr id="41" name="Picture 40">
            <a:extLst>
              <a:ext uri="{FF2B5EF4-FFF2-40B4-BE49-F238E27FC236}">
                <a16:creationId xmlns:a16="http://schemas.microsoft.com/office/drawing/2014/main" id="{252A1B4B-316F-354B-B371-DC2B00D93D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8975" y="5281095"/>
            <a:ext cx="9232900" cy="941634"/>
          </a:xfrm>
          <a:prstGeom prst="rect">
            <a:avLst/>
          </a:prstGeom>
        </p:spPr>
      </p:pic>
      <p:pic>
        <p:nvPicPr>
          <p:cNvPr id="6" name="Picture 5">
            <a:extLst>
              <a:ext uri="{FF2B5EF4-FFF2-40B4-BE49-F238E27FC236}">
                <a16:creationId xmlns:a16="http://schemas.microsoft.com/office/drawing/2014/main" id="{54EBE70E-672B-4241-8693-94B3EED8BA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7525" y="1595448"/>
            <a:ext cx="2882900" cy="774700"/>
          </a:xfrm>
          <a:prstGeom prst="rect">
            <a:avLst/>
          </a:prstGeom>
        </p:spPr>
      </p:pic>
      <p:pic>
        <p:nvPicPr>
          <p:cNvPr id="13" name="Picture 12">
            <a:extLst>
              <a:ext uri="{FF2B5EF4-FFF2-40B4-BE49-F238E27FC236}">
                <a16:creationId xmlns:a16="http://schemas.microsoft.com/office/drawing/2014/main" id="{878300A1-83C4-1A4E-AFDB-291DD4CB9C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3763" y="4251842"/>
            <a:ext cx="8127788" cy="941634"/>
          </a:xfrm>
          <a:prstGeom prst="rect">
            <a:avLst/>
          </a:prstGeom>
        </p:spPr>
      </p:pic>
    </p:spTree>
    <p:extLst>
      <p:ext uri="{BB962C8B-B14F-4D97-AF65-F5344CB8AC3E}">
        <p14:creationId xmlns:p14="http://schemas.microsoft.com/office/powerpoint/2010/main" val="2483631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713" y="3125044"/>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53637"/>
            <a:ext cx="10874620" cy="1157823"/>
          </a:xfrm>
        </p:spPr>
        <p:txBody>
          <a:bodyPr>
            <a:normAutofit/>
          </a:bodyPr>
          <a:lstStyle/>
          <a:p>
            <a:r>
              <a:rPr lang="en-US" sz="5400" b="1" dirty="0">
                <a:latin typeface="+mn-lt"/>
              </a:rPr>
              <a:t>Spreading Local Results.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79</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843556" y="266541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7491514" y="270317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071313" y="3045362"/>
            <a:ext cx="3801201" cy="7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6CFE72-33A3-C747-9DB0-B68AD08824F9}"/>
              </a:ext>
            </a:extLst>
          </p:cNvPr>
          <p:cNvCxnSpPr>
            <a:cxnSpLocks/>
          </p:cNvCxnSpPr>
          <p:nvPr/>
        </p:nvCxnSpPr>
        <p:spPr>
          <a:xfrm flipV="1">
            <a:off x="7872514" y="1941750"/>
            <a:ext cx="1976336" cy="1069711"/>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F70BC1-D962-3345-BFCB-D131266850DF}"/>
              </a:ext>
            </a:extLst>
          </p:cNvPr>
          <p:cNvCxnSpPr>
            <a:cxnSpLocks/>
          </p:cNvCxnSpPr>
          <p:nvPr/>
        </p:nvCxnSpPr>
        <p:spPr>
          <a:xfrm>
            <a:off x="8081599"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59DB2-B8B0-EC49-8793-533529015400}"/>
              </a:ext>
            </a:extLst>
          </p:cNvPr>
          <p:cNvCxnSpPr>
            <a:cxnSpLocks/>
          </p:cNvCxnSpPr>
          <p:nvPr/>
        </p:nvCxnSpPr>
        <p:spPr>
          <a:xfrm>
            <a:off x="7872514" y="3083451"/>
            <a:ext cx="1747736" cy="106694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B0ABFF-4435-C441-881C-6222EAE4257E}"/>
              </a:ext>
            </a:extLst>
          </p:cNvPr>
          <p:cNvCxnSpPr>
            <a:cxnSpLocks/>
          </p:cNvCxnSpPr>
          <p:nvPr/>
        </p:nvCxnSpPr>
        <p:spPr>
          <a:xfrm>
            <a:off x="2323954"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957D-B9FC-EB4E-9BC0-7E71B9523D91}"/>
              </a:ext>
            </a:extLst>
          </p:cNvPr>
          <p:cNvCxnSpPr>
            <a:cxnSpLocks/>
          </p:cNvCxnSpPr>
          <p:nvPr/>
        </p:nvCxnSpPr>
        <p:spPr>
          <a:xfrm>
            <a:off x="2323954" y="2245302"/>
            <a:ext cx="1900602" cy="76301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4DE0CA-973E-1849-9905-BA3AF314AB22}"/>
              </a:ext>
            </a:extLst>
          </p:cNvPr>
          <p:cNvCxnSpPr>
            <a:cxnSpLocks/>
          </p:cNvCxnSpPr>
          <p:nvPr/>
        </p:nvCxnSpPr>
        <p:spPr>
          <a:xfrm flipV="1">
            <a:off x="2340238" y="3042220"/>
            <a:ext cx="1884317" cy="726669"/>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B92783F-6B3D-8A42-9D5F-912E43AD2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30" y="5660377"/>
            <a:ext cx="10636250" cy="943986"/>
          </a:xfrm>
          <a:custGeom>
            <a:avLst/>
            <a:gdLst>
              <a:gd name="connsiteX0" fmla="*/ 0 w 10636250"/>
              <a:gd name="connsiteY0" fmla="*/ 0 h 943986"/>
              <a:gd name="connsiteX1" fmla="*/ 590903 w 10636250"/>
              <a:gd name="connsiteY1" fmla="*/ 0 h 943986"/>
              <a:gd name="connsiteX2" fmla="*/ 1181806 w 10636250"/>
              <a:gd name="connsiteY2" fmla="*/ 0 h 943986"/>
              <a:gd name="connsiteX3" fmla="*/ 1985433 w 10636250"/>
              <a:gd name="connsiteY3" fmla="*/ 0 h 943986"/>
              <a:gd name="connsiteX4" fmla="*/ 2469974 w 10636250"/>
              <a:gd name="connsiteY4" fmla="*/ 0 h 943986"/>
              <a:gd name="connsiteX5" fmla="*/ 2954514 w 10636250"/>
              <a:gd name="connsiteY5" fmla="*/ 0 h 943986"/>
              <a:gd name="connsiteX6" fmla="*/ 3545417 w 10636250"/>
              <a:gd name="connsiteY6" fmla="*/ 0 h 943986"/>
              <a:gd name="connsiteX7" fmla="*/ 4242682 w 10636250"/>
              <a:gd name="connsiteY7" fmla="*/ 0 h 943986"/>
              <a:gd name="connsiteX8" fmla="*/ 4939947 w 10636250"/>
              <a:gd name="connsiteY8" fmla="*/ 0 h 943986"/>
              <a:gd name="connsiteX9" fmla="*/ 5637212 w 10636250"/>
              <a:gd name="connsiteY9" fmla="*/ 0 h 943986"/>
              <a:gd name="connsiteX10" fmla="*/ 6440840 w 10636250"/>
              <a:gd name="connsiteY10" fmla="*/ 0 h 943986"/>
              <a:gd name="connsiteX11" fmla="*/ 7031743 w 10636250"/>
              <a:gd name="connsiteY11" fmla="*/ 0 h 943986"/>
              <a:gd name="connsiteX12" fmla="*/ 7729008 w 10636250"/>
              <a:gd name="connsiteY12" fmla="*/ 0 h 943986"/>
              <a:gd name="connsiteX13" fmla="*/ 8319911 w 10636250"/>
              <a:gd name="connsiteY13" fmla="*/ 0 h 943986"/>
              <a:gd name="connsiteX14" fmla="*/ 8910814 w 10636250"/>
              <a:gd name="connsiteY14" fmla="*/ 0 h 943986"/>
              <a:gd name="connsiteX15" fmla="*/ 9501717 w 10636250"/>
              <a:gd name="connsiteY15" fmla="*/ 0 h 943986"/>
              <a:gd name="connsiteX16" fmla="*/ 9773532 w 10636250"/>
              <a:gd name="connsiteY16" fmla="*/ 0 h 943986"/>
              <a:gd name="connsiteX17" fmla="*/ 10636250 w 10636250"/>
              <a:gd name="connsiteY17" fmla="*/ 0 h 943986"/>
              <a:gd name="connsiteX18" fmla="*/ 10636250 w 10636250"/>
              <a:gd name="connsiteY18" fmla="*/ 443673 h 943986"/>
              <a:gd name="connsiteX19" fmla="*/ 10636250 w 10636250"/>
              <a:gd name="connsiteY19" fmla="*/ 943986 h 943986"/>
              <a:gd name="connsiteX20" fmla="*/ 10151710 w 10636250"/>
              <a:gd name="connsiteY20" fmla="*/ 943986 h 943986"/>
              <a:gd name="connsiteX21" fmla="*/ 9560807 w 10636250"/>
              <a:gd name="connsiteY21" fmla="*/ 943986 h 943986"/>
              <a:gd name="connsiteX22" fmla="*/ 9288992 w 10636250"/>
              <a:gd name="connsiteY22" fmla="*/ 943986 h 943986"/>
              <a:gd name="connsiteX23" fmla="*/ 8804451 w 10636250"/>
              <a:gd name="connsiteY23" fmla="*/ 943986 h 943986"/>
              <a:gd name="connsiteX24" fmla="*/ 8107186 w 10636250"/>
              <a:gd name="connsiteY24" fmla="*/ 943986 h 943986"/>
              <a:gd name="connsiteX25" fmla="*/ 7729008 w 10636250"/>
              <a:gd name="connsiteY25" fmla="*/ 943986 h 943986"/>
              <a:gd name="connsiteX26" fmla="*/ 6925381 w 10636250"/>
              <a:gd name="connsiteY26" fmla="*/ 943986 h 943986"/>
              <a:gd name="connsiteX27" fmla="*/ 6121753 w 10636250"/>
              <a:gd name="connsiteY27" fmla="*/ 943986 h 943986"/>
              <a:gd name="connsiteX28" fmla="*/ 5530850 w 10636250"/>
              <a:gd name="connsiteY28" fmla="*/ 943986 h 943986"/>
              <a:gd name="connsiteX29" fmla="*/ 4727222 w 10636250"/>
              <a:gd name="connsiteY29" fmla="*/ 943986 h 943986"/>
              <a:gd name="connsiteX30" fmla="*/ 4136319 w 10636250"/>
              <a:gd name="connsiteY30" fmla="*/ 943986 h 943986"/>
              <a:gd name="connsiteX31" fmla="*/ 3439054 w 10636250"/>
              <a:gd name="connsiteY31" fmla="*/ 943986 h 943986"/>
              <a:gd name="connsiteX32" fmla="*/ 3167239 w 10636250"/>
              <a:gd name="connsiteY32" fmla="*/ 943986 h 943986"/>
              <a:gd name="connsiteX33" fmla="*/ 2363611 w 10636250"/>
              <a:gd name="connsiteY33" fmla="*/ 943986 h 943986"/>
              <a:gd name="connsiteX34" fmla="*/ 1879071 w 10636250"/>
              <a:gd name="connsiteY34" fmla="*/ 943986 h 943986"/>
              <a:gd name="connsiteX35" fmla="*/ 1181806 w 10636250"/>
              <a:gd name="connsiteY35" fmla="*/ 943986 h 943986"/>
              <a:gd name="connsiteX36" fmla="*/ 909990 w 10636250"/>
              <a:gd name="connsiteY36" fmla="*/ 943986 h 943986"/>
              <a:gd name="connsiteX37" fmla="*/ 0 w 10636250"/>
              <a:gd name="connsiteY37" fmla="*/ 943986 h 943986"/>
              <a:gd name="connsiteX38" fmla="*/ 0 w 10636250"/>
              <a:gd name="connsiteY38" fmla="*/ 481433 h 943986"/>
              <a:gd name="connsiteX39" fmla="*/ 0 w 10636250"/>
              <a:gd name="connsiteY39" fmla="*/ 0 h 9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636250" h="943986" fill="none" extrusionOk="0">
                <a:moveTo>
                  <a:pt x="0" y="0"/>
                </a:moveTo>
                <a:cubicBezTo>
                  <a:pt x="213520" y="-39610"/>
                  <a:pt x="307286" y="11142"/>
                  <a:pt x="590903" y="0"/>
                </a:cubicBezTo>
                <a:cubicBezTo>
                  <a:pt x="874520" y="-11142"/>
                  <a:pt x="1060895" y="70059"/>
                  <a:pt x="1181806" y="0"/>
                </a:cubicBezTo>
                <a:cubicBezTo>
                  <a:pt x="1302717" y="-70059"/>
                  <a:pt x="1762568" y="57003"/>
                  <a:pt x="1985433" y="0"/>
                </a:cubicBezTo>
                <a:cubicBezTo>
                  <a:pt x="2208298" y="-57003"/>
                  <a:pt x="2233900" y="3191"/>
                  <a:pt x="2469974" y="0"/>
                </a:cubicBezTo>
                <a:cubicBezTo>
                  <a:pt x="2706048" y="-3191"/>
                  <a:pt x="2757123" y="25945"/>
                  <a:pt x="2954514" y="0"/>
                </a:cubicBezTo>
                <a:cubicBezTo>
                  <a:pt x="3151905" y="-25945"/>
                  <a:pt x="3340592" y="12445"/>
                  <a:pt x="3545417" y="0"/>
                </a:cubicBezTo>
                <a:cubicBezTo>
                  <a:pt x="3750242" y="-12445"/>
                  <a:pt x="4036302" y="5157"/>
                  <a:pt x="4242682" y="0"/>
                </a:cubicBezTo>
                <a:cubicBezTo>
                  <a:pt x="4449062" y="-5157"/>
                  <a:pt x="4789291" y="2477"/>
                  <a:pt x="4939947" y="0"/>
                </a:cubicBezTo>
                <a:cubicBezTo>
                  <a:pt x="5090603" y="-2477"/>
                  <a:pt x="5408361" y="12633"/>
                  <a:pt x="5637212" y="0"/>
                </a:cubicBezTo>
                <a:cubicBezTo>
                  <a:pt x="5866063" y="-12633"/>
                  <a:pt x="6043539" y="86835"/>
                  <a:pt x="6440840" y="0"/>
                </a:cubicBezTo>
                <a:cubicBezTo>
                  <a:pt x="6838141" y="-86835"/>
                  <a:pt x="6862233" y="65424"/>
                  <a:pt x="7031743" y="0"/>
                </a:cubicBezTo>
                <a:cubicBezTo>
                  <a:pt x="7201253" y="-65424"/>
                  <a:pt x="7486865" y="46849"/>
                  <a:pt x="7729008" y="0"/>
                </a:cubicBezTo>
                <a:cubicBezTo>
                  <a:pt x="7971152" y="-46849"/>
                  <a:pt x="8039296" y="24362"/>
                  <a:pt x="8319911" y="0"/>
                </a:cubicBezTo>
                <a:cubicBezTo>
                  <a:pt x="8600526" y="-24362"/>
                  <a:pt x="8648417" y="49910"/>
                  <a:pt x="8910814" y="0"/>
                </a:cubicBezTo>
                <a:cubicBezTo>
                  <a:pt x="9173211" y="-49910"/>
                  <a:pt x="9230044" y="35301"/>
                  <a:pt x="9501717" y="0"/>
                </a:cubicBezTo>
                <a:cubicBezTo>
                  <a:pt x="9773390" y="-35301"/>
                  <a:pt x="9662755" y="11135"/>
                  <a:pt x="9773532" y="0"/>
                </a:cubicBezTo>
                <a:cubicBezTo>
                  <a:pt x="9884309" y="-11135"/>
                  <a:pt x="10429585" y="2840"/>
                  <a:pt x="10636250" y="0"/>
                </a:cubicBezTo>
                <a:cubicBezTo>
                  <a:pt x="10638037" y="102248"/>
                  <a:pt x="10623909" y="227451"/>
                  <a:pt x="10636250" y="443673"/>
                </a:cubicBezTo>
                <a:cubicBezTo>
                  <a:pt x="10648591" y="659895"/>
                  <a:pt x="10595685" y="744304"/>
                  <a:pt x="10636250" y="943986"/>
                </a:cubicBezTo>
                <a:cubicBezTo>
                  <a:pt x="10456004" y="961726"/>
                  <a:pt x="10276452" y="918056"/>
                  <a:pt x="10151710" y="943986"/>
                </a:cubicBezTo>
                <a:cubicBezTo>
                  <a:pt x="10026968" y="969916"/>
                  <a:pt x="9776576" y="911380"/>
                  <a:pt x="9560807" y="943986"/>
                </a:cubicBezTo>
                <a:cubicBezTo>
                  <a:pt x="9345038" y="976592"/>
                  <a:pt x="9412462" y="919974"/>
                  <a:pt x="9288992" y="943986"/>
                </a:cubicBezTo>
                <a:cubicBezTo>
                  <a:pt x="9165522" y="967998"/>
                  <a:pt x="8953015" y="901372"/>
                  <a:pt x="8804451" y="943986"/>
                </a:cubicBezTo>
                <a:cubicBezTo>
                  <a:pt x="8655887" y="986600"/>
                  <a:pt x="8418488" y="867144"/>
                  <a:pt x="8107186" y="943986"/>
                </a:cubicBezTo>
                <a:cubicBezTo>
                  <a:pt x="7795884" y="1020828"/>
                  <a:pt x="7895946" y="931032"/>
                  <a:pt x="7729008" y="943986"/>
                </a:cubicBezTo>
                <a:cubicBezTo>
                  <a:pt x="7562070" y="956940"/>
                  <a:pt x="7098709" y="908634"/>
                  <a:pt x="6925381" y="943986"/>
                </a:cubicBezTo>
                <a:cubicBezTo>
                  <a:pt x="6752053" y="979338"/>
                  <a:pt x="6337523" y="900457"/>
                  <a:pt x="6121753" y="943986"/>
                </a:cubicBezTo>
                <a:cubicBezTo>
                  <a:pt x="5905983" y="987515"/>
                  <a:pt x="5702474" y="936919"/>
                  <a:pt x="5530850" y="943986"/>
                </a:cubicBezTo>
                <a:cubicBezTo>
                  <a:pt x="5359226" y="951053"/>
                  <a:pt x="5115489" y="869649"/>
                  <a:pt x="4727222" y="943986"/>
                </a:cubicBezTo>
                <a:cubicBezTo>
                  <a:pt x="4338955" y="1018323"/>
                  <a:pt x="4345359" y="926261"/>
                  <a:pt x="4136319" y="943986"/>
                </a:cubicBezTo>
                <a:cubicBezTo>
                  <a:pt x="3927279" y="961711"/>
                  <a:pt x="3589142" y="891384"/>
                  <a:pt x="3439054" y="943986"/>
                </a:cubicBezTo>
                <a:cubicBezTo>
                  <a:pt x="3288966" y="996588"/>
                  <a:pt x="3278542" y="936864"/>
                  <a:pt x="3167239" y="943986"/>
                </a:cubicBezTo>
                <a:cubicBezTo>
                  <a:pt x="3055936" y="951108"/>
                  <a:pt x="2565693" y="935700"/>
                  <a:pt x="2363611" y="943986"/>
                </a:cubicBezTo>
                <a:cubicBezTo>
                  <a:pt x="2161529" y="952272"/>
                  <a:pt x="2060232" y="911506"/>
                  <a:pt x="1879071" y="943986"/>
                </a:cubicBezTo>
                <a:cubicBezTo>
                  <a:pt x="1697910" y="976466"/>
                  <a:pt x="1327080" y="934688"/>
                  <a:pt x="1181806" y="943986"/>
                </a:cubicBezTo>
                <a:cubicBezTo>
                  <a:pt x="1036532" y="953284"/>
                  <a:pt x="974607" y="918794"/>
                  <a:pt x="909990" y="943986"/>
                </a:cubicBezTo>
                <a:cubicBezTo>
                  <a:pt x="845373" y="969178"/>
                  <a:pt x="393156" y="880623"/>
                  <a:pt x="0" y="943986"/>
                </a:cubicBezTo>
                <a:cubicBezTo>
                  <a:pt x="-28522" y="762568"/>
                  <a:pt x="42684" y="583465"/>
                  <a:pt x="0" y="481433"/>
                </a:cubicBezTo>
                <a:cubicBezTo>
                  <a:pt x="-42684" y="379401"/>
                  <a:pt x="32244" y="153438"/>
                  <a:pt x="0" y="0"/>
                </a:cubicBezTo>
                <a:close/>
              </a:path>
              <a:path w="10636250" h="943986" stroke="0" extrusionOk="0">
                <a:moveTo>
                  <a:pt x="0" y="0"/>
                </a:moveTo>
                <a:cubicBezTo>
                  <a:pt x="194924" y="-43801"/>
                  <a:pt x="262003" y="4110"/>
                  <a:pt x="484540" y="0"/>
                </a:cubicBezTo>
                <a:cubicBezTo>
                  <a:pt x="707077" y="-4110"/>
                  <a:pt x="648249" y="4085"/>
                  <a:pt x="756356" y="0"/>
                </a:cubicBezTo>
                <a:cubicBezTo>
                  <a:pt x="864463" y="-4085"/>
                  <a:pt x="1198874" y="54232"/>
                  <a:pt x="1559983" y="0"/>
                </a:cubicBezTo>
                <a:cubicBezTo>
                  <a:pt x="1921092" y="-54232"/>
                  <a:pt x="1877304" y="49293"/>
                  <a:pt x="2044524" y="0"/>
                </a:cubicBezTo>
                <a:cubicBezTo>
                  <a:pt x="2211744" y="-49293"/>
                  <a:pt x="2343876" y="35154"/>
                  <a:pt x="2529064" y="0"/>
                </a:cubicBezTo>
                <a:cubicBezTo>
                  <a:pt x="2714252" y="-35154"/>
                  <a:pt x="3131325" y="66967"/>
                  <a:pt x="3332692" y="0"/>
                </a:cubicBezTo>
                <a:cubicBezTo>
                  <a:pt x="3534059" y="-66967"/>
                  <a:pt x="3612563" y="35145"/>
                  <a:pt x="3710869" y="0"/>
                </a:cubicBezTo>
                <a:cubicBezTo>
                  <a:pt x="3809175" y="-35145"/>
                  <a:pt x="4241266" y="54182"/>
                  <a:pt x="4514497" y="0"/>
                </a:cubicBezTo>
                <a:cubicBezTo>
                  <a:pt x="4787728" y="-54182"/>
                  <a:pt x="5078090" y="49545"/>
                  <a:pt x="5318125" y="0"/>
                </a:cubicBezTo>
                <a:cubicBezTo>
                  <a:pt x="5558160" y="-49545"/>
                  <a:pt x="5657211" y="11981"/>
                  <a:pt x="5909028" y="0"/>
                </a:cubicBezTo>
                <a:cubicBezTo>
                  <a:pt x="6160845" y="-11981"/>
                  <a:pt x="6353267" y="53421"/>
                  <a:pt x="6712656" y="0"/>
                </a:cubicBezTo>
                <a:cubicBezTo>
                  <a:pt x="7072045" y="-53421"/>
                  <a:pt x="6958155" y="25263"/>
                  <a:pt x="7197196" y="0"/>
                </a:cubicBezTo>
                <a:cubicBezTo>
                  <a:pt x="7436237" y="-25263"/>
                  <a:pt x="7455658" y="18724"/>
                  <a:pt x="7681736" y="0"/>
                </a:cubicBezTo>
                <a:cubicBezTo>
                  <a:pt x="7907814" y="-18724"/>
                  <a:pt x="8195394" y="60643"/>
                  <a:pt x="8379001" y="0"/>
                </a:cubicBezTo>
                <a:cubicBezTo>
                  <a:pt x="8562608" y="-60643"/>
                  <a:pt x="8621910" y="11436"/>
                  <a:pt x="8863542" y="0"/>
                </a:cubicBezTo>
                <a:cubicBezTo>
                  <a:pt x="9105174" y="-11436"/>
                  <a:pt x="9291648" y="47028"/>
                  <a:pt x="9667169" y="0"/>
                </a:cubicBezTo>
                <a:cubicBezTo>
                  <a:pt x="10042690" y="-47028"/>
                  <a:pt x="10384138" y="9681"/>
                  <a:pt x="10636250" y="0"/>
                </a:cubicBezTo>
                <a:cubicBezTo>
                  <a:pt x="10680602" y="167930"/>
                  <a:pt x="10602613" y="243312"/>
                  <a:pt x="10636250" y="471993"/>
                </a:cubicBezTo>
                <a:cubicBezTo>
                  <a:pt x="10669887" y="700674"/>
                  <a:pt x="10584475" y="837639"/>
                  <a:pt x="10636250" y="943986"/>
                </a:cubicBezTo>
                <a:cubicBezTo>
                  <a:pt x="10575999" y="952570"/>
                  <a:pt x="10448493" y="941028"/>
                  <a:pt x="10364435" y="943986"/>
                </a:cubicBezTo>
                <a:cubicBezTo>
                  <a:pt x="10280378" y="946944"/>
                  <a:pt x="9853937" y="864821"/>
                  <a:pt x="9560807" y="943986"/>
                </a:cubicBezTo>
                <a:cubicBezTo>
                  <a:pt x="9267677" y="1023151"/>
                  <a:pt x="9103567" y="895992"/>
                  <a:pt x="8969904" y="943986"/>
                </a:cubicBezTo>
                <a:cubicBezTo>
                  <a:pt x="8836241" y="991980"/>
                  <a:pt x="8756961" y="933393"/>
                  <a:pt x="8591726" y="943986"/>
                </a:cubicBezTo>
                <a:cubicBezTo>
                  <a:pt x="8426491" y="954579"/>
                  <a:pt x="8123690" y="889860"/>
                  <a:pt x="8000824" y="943986"/>
                </a:cubicBezTo>
                <a:cubicBezTo>
                  <a:pt x="7877958" y="998112"/>
                  <a:pt x="7851454" y="911578"/>
                  <a:pt x="7729008" y="943986"/>
                </a:cubicBezTo>
                <a:cubicBezTo>
                  <a:pt x="7606562" y="976394"/>
                  <a:pt x="7514890" y="941788"/>
                  <a:pt x="7457193" y="943986"/>
                </a:cubicBezTo>
                <a:cubicBezTo>
                  <a:pt x="7399496" y="946184"/>
                  <a:pt x="7067599" y="896754"/>
                  <a:pt x="6866290" y="943986"/>
                </a:cubicBezTo>
                <a:cubicBezTo>
                  <a:pt x="6664981" y="991218"/>
                  <a:pt x="6594635" y="935721"/>
                  <a:pt x="6488113" y="943986"/>
                </a:cubicBezTo>
                <a:cubicBezTo>
                  <a:pt x="6381591" y="952251"/>
                  <a:pt x="6113599" y="875167"/>
                  <a:pt x="5790847" y="943986"/>
                </a:cubicBezTo>
                <a:cubicBezTo>
                  <a:pt x="5468095" y="1012805"/>
                  <a:pt x="5552512" y="917350"/>
                  <a:pt x="5412669" y="943986"/>
                </a:cubicBezTo>
                <a:cubicBezTo>
                  <a:pt x="5272826" y="970622"/>
                  <a:pt x="5045132" y="882713"/>
                  <a:pt x="4715404" y="943986"/>
                </a:cubicBezTo>
                <a:cubicBezTo>
                  <a:pt x="4385677" y="1005259"/>
                  <a:pt x="4556260" y="915948"/>
                  <a:pt x="4443589" y="943986"/>
                </a:cubicBezTo>
                <a:cubicBezTo>
                  <a:pt x="4330919" y="972024"/>
                  <a:pt x="4027745" y="913286"/>
                  <a:pt x="3746324" y="943986"/>
                </a:cubicBezTo>
                <a:cubicBezTo>
                  <a:pt x="3464903" y="974686"/>
                  <a:pt x="3541126" y="916543"/>
                  <a:pt x="3368146" y="943986"/>
                </a:cubicBezTo>
                <a:cubicBezTo>
                  <a:pt x="3195166" y="971429"/>
                  <a:pt x="3218068" y="925508"/>
                  <a:pt x="3096331" y="943986"/>
                </a:cubicBezTo>
                <a:cubicBezTo>
                  <a:pt x="2974595" y="962464"/>
                  <a:pt x="2842835" y="927714"/>
                  <a:pt x="2718153" y="943986"/>
                </a:cubicBezTo>
                <a:cubicBezTo>
                  <a:pt x="2593471" y="960258"/>
                  <a:pt x="2217387" y="863466"/>
                  <a:pt x="2020887" y="943986"/>
                </a:cubicBezTo>
                <a:cubicBezTo>
                  <a:pt x="1824387" y="1024506"/>
                  <a:pt x="1768568" y="912351"/>
                  <a:pt x="1642710" y="943986"/>
                </a:cubicBezTo>
                <a:cubicBezTo>
                  <a:pt x="1516852" y="975621"/>
                  <a:pt x="1442812" y="926024"/>
                  <a:pt x="1370894" y="943986"/>
                </a:cubicBezTo>
                <a:cubicBezTo>
                  <a:pt x="1298976" y="961948"/>
                  <a:pt x="1148345" y="906451"/>
                  <a:pt x="992717" y="943986"/>
                </a:cubicBezTo>
                <a:cubicBezTo>
                  <a:pt x="837089" y="981521"/>
                  <a:pt x="611893" y="922922"/>
                  <a:pt x="508176" y="943986"/>
                </a:cubicBezTo>
                <a:cubicBezTo>
                  <a:pt x="404459" y="965050"/>
                  <a:pt x="186227" y="912541"/>
                  <a:pt x="0" y="943986"/>
                </a:cubicBezTo>
                <a:cubicBezTo>
                  <a:pt x="-44564" y="765457"/>
                  <a:pt x="34546" y="630091"/>
                  <a:pt x="0" y="490873"/>
                </a:cubicBezTo>
                <a:cubicBezTo>
                  <a:pt x="-34546" y="351655"/>
                  <a:pt x="28857" y="98271"/>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21" name="Picture 20" descr="Text&#10;&#10;Description automatically generated">
            <a:extLst>
              <a:ext uri="{FF2B5EF4-FFF2-40B4-BE49-F238E27FC236}">
                <a16:creationId xmlns:a16="http://schemas.microsoft.com/office/drawing/2014/main" id="{5153ECAA-D599-9F40-A5FC-D96BF7FE61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247" y="4177654"/>
            <a:ext cx="7239000" cy="1295400"/>
          </a:xfrm>
          <a:custGeom>
            <a:avLst/>
            <a:gdLst>
              <a:gd name="connsiteX0" fmla="*/ 0 w 7239000"/>
              <a:gd name="connsiteY0" fmla="*/ 0 h 1295400"/>
              <a:gd name="connsiteX1" fmla="*/ 629236 w 7239000"/>
              <a:gd name="connsiteY1" fmla="*/ 0 h 1295400"/>
              <a:gd name="connsiteX2" fmla="*/ 1330862 w 7239000"/>
              <a:gd name="connsiteY2" fmla="*/ 0 h 1295400"/>
              <a:gd name="connsiteX3" fmla="*/ 1742928 w 7239000"/>
              <a:gd name="connsiteY3" fmla="*/ 0 h 1295400"/>
              <a:gd name="connsiteX4" fmla="*/ 2372165 w 7239000"/>
              <a:gd name="connsiteY4" fmla="*/ 0 h 1295400"/>
              <a:gd name="connsiteX5" fmla="*/ 2784231 w 7239000"/>
              <a:gd name="connsiteY5" fmla="*/ 0 h 1295400"/>
              <a:gd name="connsiteX6" fmla="*/ 3341077 w 7239000"/>
              <a:gd name="connsiteY6" fmla="*/ 0 h 1295400"/>
              <a:gd name="connsiteX7" fmla="*/ 3970313 w 7239000"/>
              <a:gd name="connsiteY7" fmla="*/ 0 h 1295400"/>
              <a:gd name="connsiteX8" fmla="*/ 4309989 w 7239000"/>
              <a:gd name="connsiteY8" fmla="*/ 0 h 1295400"/>
              <a:gd name="connsiteX9" fmla="*/ 4649665 w 7239000"/>
              <a:gd name="connsiteY9" fmla="*/ 0 h 1295400"/>
              <a:gd name="connsiteX10" fmla="*/ 5351292 w 7239000"/>
              <a:gd name="connsiteY10" fmla="*/ 0 h 1295400"/>
              <a:gd name="connsiteX11" fmla="*/ 5908138 w 7239000"/>
              <a:gd name="connsiteY11" fmla="*/ 0 h 1295400"/>
              <a:gd name="connsiteX12" fmla="*/ 6247814 w 7239000"/>
              <a:gd name="connsiteY12" fmla="*/ 0 h 1295400"/>
              <a:gd name="connsiteX13" fmla="*/ 7239000 w 7239000"/>
              <a:gd name="connsiteY13" fmla="*/ 0 h 1295400"/>
              <a:gd name="connsiteX14" fmla="*/ 7239000 w 7239000"/>
              <a:gd name="connsiteY14" fmla="*/ 457708 h 1295400"/>
              <a:gd name="connsiteX15" fmla="*/ 7239000 w 7239000"/>
              <a:gd name="connsiteY15" fmla="*/ 863600 h 1295400"/>
              <a:gd name="connsiteX16" fmla="*/ 7239000 w 7239000"/>
              <a:gd name="connsiteY16" fmla="*/ 1295400 h 1295400"/>
              <a:gd name="connsiteX17" fmla="*/ 6899324 w 7239000"/>
              <a:gd name="connsiteY17" fmla="*/ 1295400 h 1295400"/>
              <a:gd name="connsiteX18" fmla="*/ 6197698 w 7239000"/>
              <a:gd name="connsiteY18" fmla="*/ 1295400 h 1295400"/>
              <a:gd name="connsiteX19" fmla="*/ 5568462 w 7239000"/>
              <a:gd name="connsiteY19" fmla="*/ 1295400 h 1295400"/>
              <a:gd name="connsiteX20" fmla="*/ 4939225 w 7239000"/>
              <a:gd name="connsiteY20" fmla="*/ 1295400 h 1295400"/>
              <a:gd name="connsiteX21" fmla="*/ 4309989 w 7239000"/>
              <a:gd name="connsiteY21" fmla="*/ 1295400 h 1295400"/>
              <a:gd name="connsiteX22" fmla="*/ 3897923 w 7239000"/>
              <a:gd name="connsiteY22" fmla="*/ 1295400 h 1295400"/>
              <a:gd name="connsiteX23" fmla="*/ 3196297 w 7239000"/>
              <a:gd name="connsiteY23" fmla="*/ 1295400 h 1295400"/>
              <a:gd name="connsiteX24" fmla="*/ 2639451 w 7239000"/>
              <a:gd name="connsiteY24" fmla="*/ 1295400 h 1295400"/>
              <a:gd name="connsiteX25" fmla="*/ 2299775 w 7239000"/>
              <a:gd name="connsiteY25" fmla="*/ 1295400 h 1295400"/>
              <a:gd name="connsiteX26" fmla="*/ 1742928 w 7239000"/>
              <a:gd name="connsiteY26" fmla="*/ 1295400 h 1295400"/>
              <a:gd name="connsiteX27" fmla="*/ 1258472 w 7239000"/>
              <a:gd name="connsiteY27" fmla="*/ 1295400 h 1295400"/>
              <a:gd name="connsiteX28" fmla="*/ 774016 w 7239000"/>
              <a:gd name="connsiteY28" fmla="*/ 1295400 h 1295400"/>
              <a:gd name="connsiteX29" fmla="*/ 0 w 7239000"/>
              <a:gd name="connsiteY29" fmla="*/ 1295400 h 1295400"/>
              <a:gd name="connsiteX30" fmla="*/ 0 w 7239000"/>
              <a:gd name="connsiteY30" fmla="*/ 876554 h 1295400"/>
              <a:gd name="connsiteX31" fmla="*/ 0 w 7239000"/>
              <a:gd name="connsiteY31" fmla="*/ 431800 h 1295400"/>
              <a:gd name="connsiteX32" fmla="*/ 0 w 7239000"/>
              <a:gd name="connsiteY32"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0" h="1295400" fill="none" extrusionOk="0">
                <a:moveTo>
                  <a:pt x="0" y="0"/>
                </a:moveTo>
                <a:cubicBezTo>
                  <a:pt x="172768" y="-36675"/>
                  <a:pt x="357294" y="24691"/>
                  <a:pt x="629236" y="0"/>
                </a:cubicBezTo>
                <a:cubicBezTo>
                  <a:pt x="901178" y="-24691"/>
                  <a:pt x="1090317" y="39090"/>
                  <a:pt x="1330862" y="0"/>
                </a:cubicBezTo>
                <a:cubicBezTo>
                  <a:pt x="1571407" y="-39090"/>
                  <a:pt x="1634344" y="5540"/>
                  <a:pt x="1742928" y="0"/>
                </a:cubicBezTo>
                <a:cubicBezTo>
                  <a:pt x="1851512" y="-5540"/>
                  <a:pt x="2094094" y="53983"/>
                  <a:pt x="2372165" y="0"/>
                </a:cubicBezTo>
                <a:cubicBezTo>
                  <a:pt x="2650236" y="-53983"/>
                  <a:pt x="2635419" y="21654"/>
                  <a:pt x="2784231" y="0"/>
                </a:cubicBezTo>
                <a:cubicBezTo>
                  <a:pt x="2933043" y="-21654"/>
                  <a:pt x="3198678" y="5598"/>
                  <a:pt x="3341077" y="0"/>
                </a:cubicBezTo>
                <a:cubicBezTo>
                  <a:pt x="3483476" y="-5598"/>
                  <a:pt x="3688133" y="16443"/>
                  <a:pt x="3970313" y="0"/>
                </a:cubicBezTo>
                <a:cubicBezTo>
                  <a:pt x="4252493" y="-16443"/>
                  <a:pt x="4195707" y="37104"/>
                  <a:pt x="4309989" y="0"/>
                </a:cubicBezTo>
                <a:cubicBezTo>
                  <a:pt x="4424271" y="-37104"/>
                  <a:pt x="4501125" y="38496"/>
                  <a:pt x="4649665" y="0"/>
                </a:cubicBezTo>
                <a:cubicBezTo>
                  <a:pt x="4798205" y="-38496"/>
                  <a:pt x="5170455" y="73749"/>
                  <a:pt x="5351292" y="0"/>
                </a:cubicBezTo>
                <a:cubicBezTo>
                  <a:pt x="5532129" y="-73749"/>
                  <a:pt x="5759926" y="9129"/>
                  <a:pt x="5908138" y="0"/>
                </a:cubicBezTo>
                <a:cubicBezTo>
                  <a:pt x="6056350" y="-9129"/>
                  <a:pt x="6107947" y="3526"/>
                  <a:pt x="6247814" y="0"/>
                </a:cubicBezTo>
                <a:cubicBezTo>
                  <a:pt x="6387681" y="-3526"/>
                  <a:pt x="6884161" y="18435"/>
                  <a:pt x="7239000" y="0"/>
                </a:cubicBezTo>
                <a:cubicBezTo>
                  <a:pt x="7290022" y="154088"/>
                  <a:pt x="7202674" y="356384"/>
                  <a:pt x="7239000" y="457708"/>
                </a:cubicBezTo>
                <a:cubicBezTo>
                  <a:pt x="7275326" y="559032"/>
                  <a:pt x="7232258" y="711527"/>
                  <a:pt x="7239000" y="863600"/>
                </a:cubicBezTo>
                <a:cubicBezTo>
                  <a:pt x="7245742" y="1015673"/>
                  <a:pt x="7212753" y="1091792"/>
                  <a:pt x="7239000" y="1295400"/>
                </a:cubicBezTo>
                <a:cubicBezTo>
                  <a:pt x="7088001" y="1330289"/>
                  <a:pt x="6972799" y="1260235"/>
                  <a:pt x="6899324" y="1295400"/>
                </a:cubicBezTo>
                <a:cubicBezTo>
                  <a:pt x="6825849" y="1330565"/>
                  <a:pt x="6496007" y="1214690"/>
                  <a:pt x="6197698" y="1295400"/>
                </a:cubicBezTo>
                <a:cubicBezTo>
                  <a:pt x="5899389" y="1376110"/>
                  <a:pt x="5721153" y="1233281"/>
                  <a:pt x="5568462" y="1295400"/>
                </a:cubicBezTo>
                <a:cubicBezTo>
                  <a:pt x="5415771" y="1357519"/>
                  <a:pt x="5164936" y="1253259"/>
                  <a:pt x="4939225" y="1295400"/>
                </a:cubicBezTo>
                <a:cubicBezTo>
                  <a:pt x="4713514" y="1337541"/>
                  <a:pt x="4552772" y="1250375"/>
                  <a:pt x="4309989" y="1295400"/>
                </a:cubicBezTo>
                <a:cubicBezTo>
                  <a:pt x="4067206" y="1340425"/>
                  <a:pt x="4068108" y="1268532"/>
                  <a:pt x="3897923" y="1295400"/>
                </a:cubicBezTo>
                <a:cubicBezTo>
                  <a:pt x="3727738" y="1322268"/>
                  <a:pt x="3515173" y="1239513"/>
                  <a:pt x="3196297" y="1295400"/>
                </a:cubicBezTo>
                <a:cubicBezTo>
                  <a:pt x="2877421" y="1351287"/>
                  <a:pt x="2810988" y="1232597"/>
                  <a:pt x="2639451" y="1295400"/>
                </a:cubicBezTo>
                <a:cubicBezTo>
                  <a:pt x="2467914" y="1358203"/>
                  <a:pt x="2413459" y="1268490"/>
                  <a:pt x="2299775" y="1295400"/>
                </a:cubicBezTo>
                <a:cubicBezTo>
                  <a:pt x="2186091" y="1322310"/>
                  <a:pt x="2017710" y="1229913"/>
                  <a:pt x="1742928" y="1295400"/>
                </a:cubicBezTo>
                <a:cubicBezTo>
                  <a:pt x="1468146" y="1360887"/>
                  <a:pt x="1459525" y="1241832"/>
                  <a:pt x="1258472" y="1295400"/>
                </a:cubicBezTo>
                <a:cubicBezTo>
                  <a:pt x="1057419" y="1348968"/>
                  <a:pt x="947238" y="1261774"/>
                  <a:pt x="774016" y="1295400"/>
                </a:cubicBezTo>
                <a:cubicBezTo>
                  <a:pt x="600794" y="1329026"/>
                  <a:pt x="207721" y="1245352"/>
                  <a:pt x="0" y="1295400"/>
                </a:cubicBezTo>
                <a:cubicBezTo>
                  <a:pt x="-18698" y="1108890"/>
                  <a:pt x="21477" y="1045070"/>
                  <a:pt x="0" y="876554"/>
                </a:cubicBezTo>
                <a:cubicBezTo>
                  <a:pt x="-21477" y="708038"/>
                  <a:pt x="19641" y="619200"/>
                  <a:pt x="0" y="431800"/>
                </a:cubicBezTo>
                <a:cubicBezTo>
                  <a:pt x="-19641" y="244400"/>
                  <a:pt x="41095" y="100121"/>
                  <a:pt x="0" y="0"/>
                </a:cubicBezTo>
                <a:close/>
              </a:path>
              <a:path w="7239000" h="1295400"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45791" y="205766"/>
                  <a:pt x="7213179" y="346378"/>
                  <a:pt x="7239000" y="444754"/>
                </a:cubicBezTo>
                <a:cubicBezTo>
                  <a:pt x="7264821" y="543130"/>
                  <a:pt x="7199909" y="748800"/>
                  <a:pt x="7239000" y="876554"/>
                </a:cubicBezTo>
                <a:cubicBezTo>
                  <a:pt x="7278091" y="1004308"/>
                  <a:pt x="7192778" y="1201629"/>
                  <a:pt x="7239000" y="1295400"/>
                </a:cubicBezTo>
                <a:cubicBezTo>
                  <a:pt x="6986899" y="1353046"/>
                  <a:pt x="6904662" y="1238756"/>
                  <a:pt x="6609764" y="1295400"/>
                </a:cubicBezTo>
                <a:cubicBezTo>
                  <a:pt x="6314866" y="1352044"/>
                  <a:pt x="6202647" y="1243002"/>
                  <a:pt x="6052918" y="1295400"/>
                </a:cubicBezTo>
                <a:cubicBezTo>
                  <a:pt x="5903189" y="1347798"/>
                  <a:pt x="5861445" y="1268955"/>
                  <a:pt x="5713242" y="1295400"/>
                </a:cubicBezTo>
                <a:cubicBezTo>
                  <a:pt x="5565039" y="1321845"/>
                  <a:pt x="5390867" y="1255371"/>
                  <a:pt x="5301175" y="1295400"/>
                </a:cubicBezTo>
                <a:cubicBezTo>
                  <a:pt x="5211483" y="1335429"/>
                  <a:pt x="4857450" y="1252130"/>
                  <a:pt x="4599549" y="1295400"/>
                </a:cubicBezTo>
                <a:cubicBezTo>
                  <a:pt x="4341648" y="1338670"/>
                  <a:pt x="4289522" y="1277843"/>
                  <a:pt x="4042703" y="1295400"/>
                </a:cubicBezTo>
                <a:cubicBezTo>
                  <a:pt x="3795884" y="1312957"/>
                  <a:pt x="3756512" y="1286822"/>
                  <a:pt x="3630637" y="1295400"/>
                </a:cubicBezTo>
                <a:cubicBezTo>
                  <a:pt x="3504762" y="1303978"/>
                  <a:pt x="3207904" y="1273238"/>
                  <a:pt x="3073791" y="1295400"/>
                </a:cubicBezTo>
                <a:cubicBezTo>
                  <a:pt x="2939678" y="1317562"/>
                  <a:pt x="2850702" y="1279142"/>
                  <a:pt x="2734115" y="1295400"/>
                </a:cubicBezTo>
                <a:cubicBezTo>
                  <a:pt x="2617528" y="1311658"/>
                  <a:pt x="2553574" y="1291498"/>
                  <a:pt x="2394438" y="1295400"/>
                </a:cubicBezTo>
                <a:cubicBezTo>
                  <a:pt x="2235302" y="1299302"/>
                  <a:pt x="2081998" y="1259573"/>
                  <a:pt x="1837592" y="1295400"/>
                </a:cubicBezTo>
                <a:cubicBezTo>
                  <a:pt x="1593186" y="1331227"/>
                  <a:pt x="1620315" y="1279025"/>
                  <a:pt x="1425526" y="1295400"/>
                </a:cubicBezTo>
                <a:cubicBezTo>
                  <a:pt x="1230737" y="1311775"/>
                  <a:pt x="990278" y="1280113"/>
                  <a:pt x="796290" y="1295400"/>
                </a:cubicBezTo>
                <a:cubicBezTo>
                  <a:pt x="602302" y="1310687"/>
                  <a:pt x="383499" y="1291464"/>
                  <a:pt x="0" y="1295400"/>
                </a:cubicBezTo>
                <a:cubicBezTo>
                  <a:pt x="-2418" y="1170321"/>
                  <a:pt x="43910" y="1014411"/>
                  <a:pt x="0" y="850646"/>
                </a:cubicBezTo>
                <a:cubicBezTo>
                  <a:pt x="-43910" y="686881"/>
                  <a:pt x="3292" y="614244"/>
                  <a:pt x="0" y="405892"/>
                </a:cubicBezTo>
                <a:cubicBezTo>
                  <a:pt x="-3292" y="197540"/>
                  <a:pt x="35813" y="113398"/>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9" name="Picture 18">
            <a:extLst>
              <a:ext uri="{FF2B5EF4-FFF2-40B4-BE49-F238E27FC236}">
                <a16:creationId xmlns:a16="http://schemas.microsoft.com/office/drawing/2014/main" id="{63857FB2-9449-B646-B8F4-484D051570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64106" y="1774273"/>
            <a:ext cx="2882900" cy="774700"/>
          </a:xfrm>
          <a:prstGeom prst="rect">
            <a:avLst/>
          </a:prstGeom>
        </p:spPr>
      </p:pic>
    </p:spTree>
    <p:extLst>
      <p:ext uri="{BB962C8B-B14F-4D97-AF65-F5344CB8AC3E}">
        <p14:creationId xmlns:p14="http://schemas.microsoft.com/office/powerpoint/2010/main" val="304732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681578" cy="6309420"/>
          </a:xfrm>
          <a:prstGeom prst="rect">
            <a:avLst/>
          </a:prstGeom>
          <a:noFill/>
        </p:spPr>
        <p:txBody>
          <a:bodyPr wrap="none" rtlCol="0">
            <a:spAutoFit/>
          </a:bodyPr>
          <a:lstStyle/>
          <a:p>
            <a:r>
              <a:rPr lang="en-GB" sz="6000" b="1" dirty="0"/>
              <a:t>School Assistants.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641" y="1625273"/>
            <a:ext cx="2746014" cy="3045259"/>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1848" y="2280391"/>
            <a:ext cx="2746014" cy="3227274"/>
          </a:xfrm>
          <a:prstGeom prst="rect">
            <a:avLst/>
          </a:prstGeom>
        </p:spPr>
      </p:pic>
    </p:spTree>
    <p:extLst>
      <p:ext uri="{BB962C8B-B14F-4D97-AF65-F5344CB8AC3E}">
        <p14:creationId xmlns:p14="http://schemas.microsoft.com/office/powerpoint/2010/main" val="963122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7" y="79597"/>
            <a:ext cx="11610275" cy="1325563"/>
          </a:xfrm>
        </p:spPr>
        <p:txBody>
          <a:bodyPr>
            <a:normAutofit fontScale="90000"/>
          </a:bodyPr>
          <a:lstStyle/>
          <a:p>
            <a:r>
              <a:rPr lang="en-GB" sz="6600" b="1" dirty="0"/>
              <a:t>Networked Data as Realizations of RV</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80</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7" name="Picture 16" descr="A picture containing text&#10;&#10;Description automatically generated">
            <a:extLst>
              <a:ext uri="{FF2B5EF4-FFF2-40B4-BE49-F238E27FC236}">
                <a16:creationId xmlns:a16="http://schemas.microsoft.com/office/drawing/2014/main" id="{ED95FBB7-43D6-BE46-A185-9767D1C8FF66}"/>
              </a:ext>
            </a:extLst>
          </p:cNvPr>
          <p:cNvPicPr>
            <a:picLocks noChangeAspect="1"/>
          </p:cNvPicPr>
          <p:nvPr/>
        </p:nvPicPr>
        <p:blipFill>
          <a:blip r:embed="rId2"/>
          <a:stretch>
            <a:fillRect/>
          </a:stretch>
        </p:blipFill>
        <p:spPr>
          <a:xfrm>
            <a:off x="5001725" y="1676678"/>
            <a:ext cx="3822630" cy="86969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31EC99-2AD6-D441-B0D6-109448D869A5}"/>
                  </a:ext>
                </a:extLst>
              </p:cNvPr>
              <p:cNvSpPr txBox="1"/>
              <p:nvPr/>
            </p:nvSpPr>
            <p:spPr>
              <a:xfrm>
                <a:off x="4172519" y="3233072"/>
                <a:ext cx="3966663"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3600" b="0" i="0" smtClean="0">
                          <a:latin typeface="Cambria Math" panose="02040503050406030204" pitchFamily="18" charset="0"/>
                        </a:rPr>
                        <m:t>Prob</m:t>
                      </m:r>
                      <m:d>
                        <m:dPr>
                          <m:ctrlPr>
                            <a:rPr lang="de-DE" sz="3600" b="0" i="1" smtClean="0">
                              <a:latin typeface="Cambria Math" panose="02040503050406030204" pitchFamily="18" charset="0"/>
                            </a:rPr>
                          </m:ctrlPr>
                        </m:dPr>
                        <m:e>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r>
                            <a:rPr lang="de-DE" sz="3600" b="0" i="1" smtClean="0">
                              <a:latin typeface="Cambria Math" panose="02040503050406030204" pitchFamily="18" charset="0"/>
                            </a:rPr>
                            <m:t>=1</m:t>
                          </m:r>
                        </m:e>
                      </m:d>
                      <m:r>
                        <a:rPr lang="de-DE" sz="3600" b="0" i="1" smtClean="0">
                          <a:latin typeface="Cambria Math" panose="02040503050406030204" pitchFamily="18" charset="0"/>
                        </a:rPr>
                        <m:t>=</m:t>
                      </m:r>
                      <m:r>
                        <a:rPr lang="de-DE" sz="3600" b="0" i="1" smtClean="0">
                          <a:latin typeface="Cambria Math" panose="02040503050406030204" pitchFamily="18" charset="0"/>
                        </a:rPr>
                        <m:t>𝑝</m:t>
                      </m:r>
                      <m:r>
                        <a:rPr lang="de-DE" sz="3600" b="0" i="1" smtClean="0">
                          <a:latin typeface="Cambria Math" panose="02040503050406030204" pitchFamily="18" charset="0"/>
                        </a:rPr>
                        <m:t> </m:t>
                      </m:r>
                    </m:oMath>
                  </m:oMathPara>
                </a14:m>
                <a:endParaRPr lang="en-GB" sz="3600" dirty="0"/>
              </a:p>
            </p:txBody>
          </p:sp>
        </mc:Choice>
        <mc:Fallback xmlns="">
          <p:sp>
            <p:nvSpPr>
              <p:cNvPr id="18" name="TextBox 17">
                <a:extLst>
                  <a:ext uri="{FF2B5EF4-FFF2-40B4-BE49-F238E27FC236}">
                    <a16:creationId xmlns:a16="http://schemas.microsoft.com/office/drawing/2014/main" id="{B131EC99-2AD6-D441-B0D6-109448D869A5}"/>
                  </a:ext>
                </a:extLst>
              </p:cNvPr>
              <p:cNvSpPr txBox="1">
                <a:spLocks noRot="1" noChangeAspect="1" noMove="1" noResize="1" noEditPoints="1" noAdjustHandles="1" noChangeArrowheads="1" noChangeShapeType="1" noTextEdit="1"/>
              </p:cNvSpPr>
              <p:nvPr/>
            </p:nvSpPr>
            <p:spPr>
              <a:xfrm>
                <a:off x="4172519" y="3233072"/>
                <a:ext cx="3966663" cy="638316"/>
              </a:xfrm>
              <a:prstGeom prst="rect">
                <a:avLst/>
              </a:prstGeom>
              <a:blipFill>
                <a:blip r:embed="rId3"/>
                <a:stretch>
                  <a:fillRect l="-2236" r="-4153" b="-25490"/>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634F0B7F-9180-8A4F-8BA6-66447C62D4FA}"/>
              </a:ext>
            </a:extLst>
          </p:cNvPr>
          <p:cNvSpPr txBox="1"/>
          <p:nvPr/>
        </p:nvSpPr>
        <p:spPr>
          <a:xfrm>
            <a:off x="3608559" y="5111951"/>
            <a:ext cx="8082597" cy="1384995"/>
          </a:xfrm>
          <a:prstGeom prst="rect">
            <a:avLst/>
          </a:prstGeom>
          <a:noFill/>
        </p:spPr>
        <p:txBody>
          <a:bodyPr wrap="none" rtlCol="0">
            <a:spAutoFit/>
          </a:bodyPr>
          <a:lstStyle/>
          <a:p>
            <a:r>
              <a:rPr lang="en-GB" sz="2800" dirty="0"/>
              <a:t>P. Bianchi, W. </a:t>
            </a:r>
            <a:r>
              <a:rPr lang="en-GB" sz="2800" dirty="0" err="1"/>
              <a:t>Hachem</a:t>
            </a:r>
            <a:r>
              <a:rPr lang="en-GB" sz="2800" dirty="0"/>
              <a:t>, A. Salim. </a:t>
            </a:r>
          </a:p>
          <a:p>
            <a:r>
              <a:rPr lang="en-GB" sz="2800" dirty="0"/>
              <a:t>A Fully Stochastic Primal-Dual Algorithm. Optimization</a:t>
            </a:r>
            <a:br>
              <a:rPr lang="en-GB" sz="2800" dirty="0"/>
            </a:br>
            <a:r>
              <a:rPr lang="en-GB" sz="2800" dirty="0"/>
              <a:t>Letters, Springer Verlag, 2020, </a:t>
            </a:r>
          </a:p>
        </p:txBody>
      </p:sp>
    </p:spTree>
    <p:extLst>
      <p:ext uri="{BB962C8B-B14F-4D97-AF65-F5344CB8AC3E}">
        <p14:creationId xmlns:p14="http://schemas.microsoft.com/office/powerpoint/2010/main" val="3328431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8" y="79597"/>
            <a:ext cx="10515600" cy="1325563"/>
          </a:xfrm>
        </p:spPr>
        <p:txBody>
          <a:bodyPr>
            <a:normAutofit/>
          </a:bodyPr>
          <a:lstStyle/>
          <a:p>
            <a:r>
              <a:rPr lang="en-GB" sz="6600" b="1" dirty="0"/>
              <a:t>Random Node/Link Failures. </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81</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Lightning Bolt 2">
            <a:extLst>
              <a:ext uri="{FF2B5EF4-FFF2-40B4-BE49-F238E27FC236}">
                <a16:creationId xmlns:a16="http://schemas.microsoft.com/office/drawing/2014/main" id="{110A18BB-1ECC-0642-ACAF-4A0E8913F1DB}"/>
              </a:ext>
            </a:extLst>
          </p:cNvPr>
          <p:cNvSpPr/>
          <p:nvPr/>
        </p:nvSpPr>
        <p:spPr>
          <a:xfrm>
            <a:off x="3794064" y="1647641"/>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106F9D15-C85D-4445-8EFD-84FB5D19AE40}"/>
              </a:ext>
            </a:extLst>
          </p:cNvPr>
          <p:cNvSpPr/>
          <p:nvPr/>
        </p:nvSpPr>
        <p:spPr>
          <a:xfrm>
            <a:off x="2503658" y="4608243"/>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7101A13-B50B-1042-85BD-C4D5FA1971C8}"/>
              </a:ext>
            </a:extLst>
          </p:cNvPr>
          <p:cNvSpPr txBox="1"/>
          <p:nvPr/>
        </p:nvSpPr>
        <p:spPr>
          <a:xfrm>
            <a:off x="4748793" y="4567890"/>
            <a:ext cx="6180666" cy="1631216"/>
          </a:xfrm>
          <a:prstGeom prst="rect">
            <a:avLst/>
          </a:prstGeom>
          <a:noFill/>
        </p:spPr>
        <p:txBody>
          <a:bodyPr wrap="square">
            <a:spAutoFit/>
          </a:bodyPr>
          <a:lstStyle/>
          <a:p>
            <a:r>
              <a:rPr lang="en-GB" sz="2000" dirty="0">
                <a:hlinkClick r:id="rId2"/>
              </a:rPr>
              <a:t>Stochastic Primal-Dual Hybrid Gradient Algorithm with Arbitrary Sampling and Imaging Applications</a:t>
            </a:r>
            <a:endParaRPr lang="en-GB" sz="2000" dirty="0"/>
          </a:p>
          <a:p>
            <a:r>
              <a:rPr lang="en-GB" sz="2000" dirty="0"/>
              <a:t>Antonin </a:t>
            </a:r>
            <a:r>
              <a:rPr lang="en-GB" sz="2000" dirty="0" err="1"/>
              <a:t>Chambolle</a:t>
            </a:r>
            <a:r>
              <a:rPr lang="en-GB" sz="2000" dirty="0"/>
              <a:t>, Matthias J. Ehrhardt, Peter </a:t>
            </a:r>
            <a:r>
              <a:rPr lang="en-GB" sz="2000" dirty="0" err="1"/>
              <a:t>Richtárik</a:t>
            </a:r>
            <a:r>
              <a:rPr lang="en-GB" sz="2000" dirty="0"/>
              <a:t>, and Carola-</a:t>
            </a:r>
            <a:r>
              <a:rPr lang="en-GB" sz="2000" dirty="0" err="1"/>
              <a:t>Bibiane</a:t>
            </a:r>
            <a:r>
              <a:rPr lang="en-GB" sz="2000" dirty="0"/>
              <a:t> </a:t>
            </a:r>
            <a:r>
              <a:rPr lang="en-GB" sz="2000" dirty="0" err="1"/>
              <a:t>Schönlieb</a:t>
            </a:r>
            <a:endParaRPr lang="en-GB" sz="2000" dirty="0"/>
          </a:p>
          <a:p>
            <a:r>
              <a:rPr lang="en-GB" sz="2000" dirty="0"/>
              <a:t>SIAM Journal on Optimization 2018 28:4, 2783-2808 </a:t>
            </a:r>
          </a:p>
        </p:txBody>
      </p:sp>
      <p:pic>
        <p:nvPicPr>
          <p:cNvPr id="24" name="Picture 2" descr="Antonin Chambolle">
            <a:extLst>
              <a:ext uri="{FF2B5EF4-FFF2-40B4-BE49-F238E27FC236}">
                <a16:creationId xmlns:a16="http://schemas.microsoft.com/office/drawing/2014/main" id="{8FE09ADA-D69A-B447-9F85-EEB043E25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8242" y="2349737"/>
            <a:ext cx="1914822"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3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364568" y="170071"/>
            <a:ext cx="10515600" cy="1325563"/>
          </a:xfrm>
        </p:spPr>
        <p:txBody>
          <a:bodyPr>
            <a:normAutofit/>
          </a:bodyPr>
          <a:lstStyle/>
          <a:p>
            <a:r>
              <a:rPr lang="en-GB" sz="7200" b="1" dirty="0"/>
              <a:t>Privacy-Preservation.</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82</a:t>
            </a:fld>
            <a:endParaRPr lang="en-US" dirty="0"/>
          </a:p>
        </p:txBody>
      </p:sp>
      <p:sp>
        <p:nvSpPr>
          <p:cNvPr id="8" name="TextBox 7">
            <a:extLst>
              <a:ext uri="{FF2B5EF4-FFF2-40B4-BE49-F238E27FC236}">
                <a16:creationId xmlns:a16="http://schemas.microsoft.com/office/drawing/2014/main" id="{B4BDED8B-F4F5-8340-AB04-27810E3AB810}"/>
              </a:ext>
            </a:extLst>
          </p:cNvPr>
          <p:cNvSpPr txBox="1"/>
          <p:nvPr/>
        </p:nvSpPr>
        <p:spPr>
          <a:xfrm>
            <a:off x="1635414" y="1820664"/>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00A3533A-DEA0-6F4D-A536-2A2D8C3AFF60}"/>
              </a:ext>
            </a:extLst>
          </p:cNvPr>
          <p:cNvCxnSpPr>
            <a:cxnSpLocks/>
          </p:cNvCxnSpPr>
          <p:nvPr/>
        </p:nvCxnSpPr>
        <p:spPr>
          <a:xfrm>
            <a:off x="1370393" y="2303780"/>
            <a:ext cx="1631194" cy="52055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86E59F-CADC-DC4B-89D9-229E0901B506}"/>
              </a:ext>
            </a:extLst>
          </p:cNvPr>
          <p:cNvCxnSpPr>
            <a:cxnSpLocks/>
          </p:cNvCxnSpPr>
          <p:nvPr/>
        </p:nvCxnSpPr>
        <p:spPr>
          <a:xfrm flipV="1">
            <a:off x="1370393" y="3094478"/>
            <a:ext cx="1631194" cy="9362"/>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1BDA2-92C3-D54A-BA4B-877C8D41A190}"/>
              </a:ext>
            </a:extLst>
          </p:cNvPr>
          <p:cNvCxnSpPr>
            <a:cxnSpLocks/>
          </p:cNvCxnSpPr>
          <p:nvPr/>
        </p:nvCxnSpPr>
        <p:spPr>
          <a:xfrm flipV="1">
            <a:off x="1426189" y="3309264"/>
            <a:ext cx="1575398" cy="539071"/>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722F34-7492-6A44-A957-7C66BEC8BE21}"/>
              </a:ext>
            </a:extLst>
          </p:cNvPr>
          <p:cNvCxnSpPr>
            <a:cxnSpLocks/>
          </p:cNvCxnSpPr>
          <p:nvPr/>
        </p:nvCxnSpPr>
        <p:spPr>
          <a:xfrm>
            <a:off x="3651995" y="3066797"/>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A2C57E-0F53-4248-921B-D23F1E617D1A}"/>
              </a:ext>
            </a:extLst>
          </p:cNvPr>
          <p:cNvSpPr txBox="1"/>
          <p:nvPr/>
        </p:nvSpPr>
        <p:spPr>
          <a:xfrm>
            <a:off x="137445" y="4379654"/>
            <a:ext cx="11917109"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Huang, Z. and Gong, Y., “Differentially Private ADMM for Convex Distributed Learning: </a:t>
            </a:r>
          </a:p>
          <a:p>
            <a:r>
              <a:rPr lang="en-GB" sz="2400" dirty="0"/>
              <a:t>Improved Accuracy via Multi-Step Approximation”, &lt;</a:t>
            </a:r>
            <a:r>
              <a:rPr lang="en-GB" sz="2400" dirty="0" err="1"/>
              <a:t>i</a:t>
            </a:r>
            <a:r>
              <a:rPr lang="en-GB" sz="2400" dirty="0"/>
              <a:t>&gt;</a:t>
            </a:r>
            <a:r>
              <a:rPr lang="en-GB" sz="2400" dirty="0" err="1"/>
              <a:t>arXiv</a:t>
            </a:r>
            <a:r>
              <a:rPr lang="en-GB" sz="2400" dirty="0"/>
              <a:t> e-prints&lt;/</a:t>
            </a:r>
            <a:r>
              <a:rPr lang="en-GB" sz="2400" dirty="0" err="1"/>
              <a:t>i</a:t>
            </a:r>
            <a:r>
              <a:rPr lang="en-GB" sz="2400" dirty="0"/>
              <a:t>&gt;, 2020.</a:t>
            </a:r>
          </a:p>
          <a:p>
            <a:pPr marL="342900" indent="-342900">
              <a:buFont typeface="Arial" panose="020B0604020202020204" pitchFamily="34" charset="0"/>
              <a:buChar char="•"/>
            </a:pPr>
            <a:r>
              <a:rPr lang="en-GB" sz="2400" dirty="0"/>
              <a:t>Huang, Z., Hu, R., Guo, Y., Chan-Tin, E., and Gong, Y., “DP-ADMM: ADMM-based </a:t>
            </a:r>
          </a:p>
          <a:p>
            <a:r>
              <a:rPr lang="en-GB" sz="2400" dirty="0"/>
              <a:t>Distributed Learning with Differential Privacy”, &lt;</a:t>
            </a:r>
            <a:r>
              <a:rPr lang="en-GB" sz="2400" dirty="0" err="1"/>
              <a:t>i</a:t>
            </a:r>
            <a:r>
              <a:rPr lang="en-GB" sz="2400" dirty="0"/>
              <a:t>&gt;</a:t>
            </a:r>
            <a:r>
              <a:rPr lang="en-GB" sz="2400" dirty="0" err="1"/>
              <a:t>arXiv</a:t>
            </a:r>
            <a:r>
              <a:rPr lang="en-GB" sz="2400" dirty="0"/>
              <a:t> e-prints&lt;/</a:t>
            </a:r>
            <a:r>
              <a:rPr lang="en-GB" sz="2400" dirty="0" err="1"/>
              <a:t>i</a:t>
            </a:r>
            <a:r>
              <a:rPr lang="en-GB" sz="2400" dirty="0"/>
              <a:t>&gt;, 2018.</a:t>
            </a:r>
          </a:p>
          <a:p>
            <a:pPr marL="342900" indent="-342900">
              <a:buFont typeface="Arial" panose="020B0604020202020204" pitchFamily="34" charset="0"/>
              <a:buChar char="•"/>
            </a:pPr>
            <a:r>
              <a:rPr lang="en-GB" sz="2400" dirty="0"/>
              <a:t>J. C. </a:t>
            </a:r>
            <a:r>
              <a:rPr lang="en-GB" sz="2400" dirty="0" err="1"/>
              <a:t>Duchi</a:t>
            </a:r>
            <a:r>
              <a:rPr lang="en-GB" sz="2400" dirty="0"/>
              <a:t>, M. I. Jordan, and M. J. Wainwright, “Local privacy and statistical minimax rates,” </a:t>
            </a:r>
          </a:p>
          <a:p>
            <a:r>
              <a:rPr lang="en-GB" sz="2400" dirty="0"/>
              <a:t>in Proc. IEEE </a:t>
            </a:r>
            <a:r>
              <a:rPr lang="en-GB" sz="2400" dirty="0" err="1"/>
              <a:t>Annu</a:t>
            </a:r>
            <a:r>
              <a:rPr lang="en-GB" sz="2400" dirty="0"/>
              <a:t>. </a:t>
            </a:r>
            <a:r>
              <a:rPr lang="en-GB" sz="2400" dirty="0" err="1"/>
              <a:t>Symp</a:t>
            </a:r>
            <a:r>
              <a:rPr lang="en-GB" sz="2400" dirty="0"/>
              <a:t>. Found. </a:t>
            </a:r>
            <a:r>
              <a:rPr lang="en-GB" sz="2400" dirty="0" err="1"/>
              <a:t>Comput</a:t>
            </a:r>
            <a:r>
              <a:rPr lang="en-GB" sz="2400" dirty="0"/>
              <a:t>. Sci., pp. 429–438, 2013.</a:t>
            </a:r>
          </a:p>
          <a:p>
            <a:endParaRPr lang="en-GB" sz="2400" dirty="0"/>
          </a:p>
          <a:p>
            <a:endParaRPr lang="en-GB" sz="2400" dirty="0"/>
          </a:p>
        </p:txBody>
      </p:sp>
      <p:sp>
        <p:nvSpPr>
          <p:cNvPr id="33" name="Rectangle 32">
            <a:extLst>
              <a:ext uri="{FF2B5EF4-FFF2-40B4-BE49-F238E27FC236}">
                <a16:creationId xmlns:a16="http://schemas.microsoft.com/office/drawing/2014/main" id="{E27A7BED-2452-2946-8C40-3C0E11B148C7}"/>
              </a:ext>
            </a:extLst>
          </p:cNvPr>
          <p:cNvSpPr/>
          <p:nvPr/>
        </p:nvSpPr>
        <p:spPr>
          <a:xfrm>
            <a:off x="4634140" y="2728001"/>
            <a:ext cx="948267" cy="685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4C52EA26-18C3-DC4F-A16A-AAAAA739B707}"/>
              </a:ext>
            </a:extLst>
          </p:cNvPr>
          <p:cNvCxnSpPr>
            <a:cxnSpLocks/>
          </p:cNvCxnSpPr>
          <p:nvPr/>
        </p:nvCxnSpPr>
        <p:spPr>
          <a:xfrm>
            <a:off x="5582407" y="3088770"/>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700169-5AF1-8749-845A-054AB45F5AE7}"/>
              </a:ext>
            </a:extLst>
          </p:cNvPr>
          <p:cNvSpPr txBox="1"/>
          <p:nvPr/>
        </p:nvSpPr>
        <p:spPr>
          <a:xfrm>
            <a:off x="4716019" y="2235774"/>
            <a:ext cx="1258678" cy="523220"/>
          </a:xfrm>
          <a:prstGeom prst="rect">
            <a:avLst/>
          </a:prstGeom>
          <a:noFill/>
        </p:spPr>
        <p:txBody>
          <a:bodyPr wrap="none" rtlCol="0">
            <a:spAutoFit/>
          </a:bodyPr>
          <a:lstStyle/>
          <a:p>
            <a:r>
              <a:rPr lang="en-GB" sz="2800" dirty="0"/>
              <a:t>“noise”</a:t>
            </a:r>
          </a:p>
        </p:txBody>
      </p:sp>
      <p:pic>
        <p:nvPicPr>
          <p:cNvPr id="38" name="Picture 37">
            <a:extLst>
              <a:ext uri="{FF2B5EF4-FFF2-40B4-BE49-F238E27FC236}">
                <a16:creationId xmlns:a16="http://schemas.microsoft.com/office/drawing/2014/main" id="{F6EE6B62-5F07-C348-98D5-952ED5CC1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1385" y="1706686"/>
            <a:ext cx="2882900" cy="774700"/>
          </a:xfrm>
          <a:prstGeom prst="rect">
            <a:avLst/>
          </a:prstGeom>
        </p:spPr>
      </p:pic>
      <p:cxnSp>
        <p:nvCxnSpPr>
          <p:cNvPr id="48" name="Straight Arrow Connector 47">
            <a:extLst>
              <a:ext uri="{FF2B5EF4-FFF2-40B4-BE49-F238E27FC236}">
                <a16:creationId xmlns:a16="http://schemas.microsoft.com/office/drawing/2014/main" id="{E304B40B-3FB3-574F-B4FB-2119F2F26F8C}"/>
              </a:ext>
            </a:extLst>
          </p:cNvPr>
          <p:cNvCxnSpPr/>
          <p:nvPr/>
        </p:nvCxnSpPr>
        <p:spPr>
          <a:xfrm>
            <a:off x="7357533" y="3766514"/>
            <a:ext cx="399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atabase with solid fill">
            <a:extLst>
              <a:ext uri="{FF2B5EF4-FFF2-40B4-BE49-F238E27FC236}">
                <a16:creationId xmlns:a16="http://schemas.microsoft.com/office/drawing/2014/main" id="{93E685A1-A836-2A45-A918-55F4473B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16" y="2399796"/>
            <a:ext cx="1375185" cy="1375185"/>
          </a:xfrm>
          <a:prstGeom prst="rect">
            <a:avLst/>
          </a:prstGeom>
        </p:spPr>
      </p:pic>
      <p:cxnSp>
        <p:nvCxnSpPr>
          <p:cNvPr id="55" name="Straight Arrow Connector 54">
            <a:extLst>
              <a:ext uri="{FF2B5EF4-FFF2-40B4-BE49-F238E27FC236}">
                <a16:creationId xmlns:a16="http://schemas.microsoft.com/office/drawing/2014/main" id="{4AD77A6D-7179-574D-B918-35F9640B6C6B}"/>
              </a:ext>
            </a:extLst>
          </p:cNvPr>
          <p:cNvCxnSpPr>
            <a:cxnSpLocks/>
          </p:cNvCxnSpPr>
          <p:nvPr/>
        </p:nvCxnSpPr>
        <p:spPr>
          <a:xfrm flipV="1">
            <a:off x="7636933" y="1706686"/>
            <a:ext cx="0" cy="232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155BF8-FA93-0743-A973-B52C54E30BD0}"/>
              </a:ext>
            </a:extLst>
          </p:cNvPr>
          <p:cNvSpPr txBox="1"/>
          <p:nvPr/>
        </p:nvSpPr>
        <p:spPr>
          <a:xfrm>
            <a:off x="10342040" y="3888418"/>
            <a:ext cx="1076257" cy="461665"/>
          </a:xfrm>
          <a:prstGeom prst="rect">
            <a:avLst/>
          </a:prstGeom>
          <a:noFill/>
        </p:spPr>
        <p:txBody>
          <a:bodyPr wrap="none" rtlCol="0">
            <a:spAutoFit/>
          </a:bodyPr>
          <a:lstStyle/>
          <a:p>
            <a:r>
              <a:rPr lang="en-GB" sz="2400" dirty="0"/>
              <a:t>privacy</a:t>
            </a:r>
          </a:p>
        </p:txBody>
      </p:sp>
      <p:sp>
        <p:nvSpPr>
          <p:cNvPr id="60" name="TextBox 59">
            <a:extLst>
              <a:ext uri="{FF2B5EF4-FFF2-40B4-BE49-F238E27FC236}">
                <a16:creationId xmlns:a16="http://schemas.microsoft.com/office/drawing/2014/main" id="{5EDDD9A2-B515-6841-B73D-AC7CE97698AF}"/>
              </a:ext>
            </a:extLst>
          </p:cNvPr>
          <p:cNvSpPr txBox="1"/>
          <p:nvPr/>
        </p:nvSpPr>
        <p:spPr>
          <a:xfrm>
            <a:off x="7058317" y="1337354"/>
            <a:ext cx="2048933" cy="461665"/>
          </a:xfrm>
          <a:prstGeom prst="rect">
            <a:avLst/>
          </a:prstGeom>
          <a:noFill/>
        </p:spPr>
        <p:txBody>
          <a:bodyPr wrap="square">
            <a:spAutoFit/>
          </a:bodyPr>
          <a:lstStyle/>
          <a:p>
            <a:r>
              <a:rPr lang="en-GB" sz="2400" dirty="0"/>
              <a:t>risk  (MSE,…)</a:t>
            </a:r>
          </a:p>
        </p:txBody>
      </p:sp>
      <p:sp>
        <p:nvSpPr>
          <p:cNvPr id="62" name="Freeform 61">
            <a:extLst>
              <a:ext uri="{FF2B5EF4-FFF2-40B4-BE49-F238E27FC236}">
                <a16:creationId xmlns:a16="http://schemas.microsoft.com/office/drawing/2014/main" id="{563B0113-0A81-6143-9677-5F80084D9FEC}"/>
              </a:ext>
            </a:extLst>
          </p:cNvPr>
          <p:cNvSpPr/>
          <p:nvPr/>
        </p:nvSpPr>
        <p:spPr>
          <a:xfrm>
            <a:off x="8128000" y="1930400"/>
            <a:ext cx="2048933" cy="1422400"/>
          </a:xfrm>
          <a:custGeom>
            <a:avLst/>
            <a:gdLst>
              <a:gd name="connsiteX0" fmla="*/ 0 w 2048933"/>
              <a:gd name="connsiteY0" fmla="*/ 1422400 h 1422400"/>
              <a:gd name="connsiteX1" fmla="*/ 118533 w 2048933"/>
              <a:gd name="connsiteY1" fmla="*/ 1354667 h 1422400"/>
              <a:gd name="connsiteX2" fmla="*/ 220133 w 2048933"/>
              <a:gd name="connsiteY2" fmla="*/ 1219200 h 1422400"/>
              <a:gd name="connsiteX3" fmla="*/ 355600 w 2048933"/>
              <a:gd name="connsiteY3" fmla="*/ 1049867 h 1422400"/>
              <a:gd name="connsiteX4" fmla="*/ 491067 w 2048933"/>
              <a:gd name="connsiteY4" fmla="*/ 914400 h 1422400"/>
              <a:gd name="connsiteX5" fmla="*/ 558800 w 2048933"/>
              <a:gd name="connsiteY5" fmla="*/ 846667 h 1422400"/>
              <a:gd name="connsiteX6" fmla="*/ 626533 w 2048933"/>
              <a:gd name="connsiteY6" fmla="*/ 795867 h 1422400"/>
              <a:gd name="connsiteX7" fmla="*/ 694267 w 2048933"/>
              <a:gd name="connsiteY7" fmla="*/ 728133 h 1422400"/>
              <a:gd name="connsiteX8" fmla="*/ 829733 w 2048933"/>
              <a:gd name="connsiteY8" fmla="*/ 626533 h 1422400"/>
              <a:gd name="connsiteX9" fmla="*/ 897467 w 2048933"/>
              <a:gd name="connsiteY9" fmla="*/ 575733 h 1422400"/>
              <a:gd name="connsiteX10" fmla="*/ 948267 w 2048933"/>
              <a:gd name="connsiteY10" fmla="*/ 541867 h 1422400"/>
              <a:gd name="connsiteX11" fmla="*/ 1117600 w 2048933"/>
              <a:gd name="connsiteY11" fmla="*/ 423333 h 1422400"/>
              <a:gd name="connsiteX12" fmla="*/ 1168400 w 2048933"/>
              <a:gd name="connsiteY12" fmla="*/ 406400 h 1422400"/>
              <a:gd name="connsiteX13" fmla="*/ 1320800 w 2048933"/>
              <a:gd name="connsiteY13" fmla="*/ 338667 h 1422400"/>
              <a:gd name="connsiteX14" fmla="*/ 1371600 w 2048933"/>
              <a:gd name="connsiteY14" fmla="*/ 321733 h 1422400"/>
              <a:gd name="connsiteX15" fmla="*/ 1422400 w 2048933"/>
              <a:gd name="connsiteY15" fmla="*/ 287867 h 1422400"/>
              <a:gd name="connsiteX16" fmla="*/ 1591733 w 2048933"/>
              <a:gd name="connsiteY16" fmla="*/ 237067 h 1422400"/>
              <a:gd name="connsiteX17" fmla="*/ 1693333 w 2048933"/>
              <a:gd name="connsiteY17" fmla="*/ 203200 h 1422400"/>
              <a:gd name="connsiteX18" fmla="*/ 1744133 w 2048933"/>
              <a:gd name="connsiteY18" fmla="*/ 186267 h 1422400"/>
              <a:gd name="connsiteX19" fmla="*/ 1794933 w 2048933"/>
              <a:gd name="connsiteY19" fmla="*/ 169333 h 1422400"/>
              <a:gd name="connsiteX20" fmla="*/ 1896533 w 2048933"/>
              <a:gd name="connsiteY20" fmla="*/ 84667 h 1422400"/>
              <a:gd name="connsiteX21" fmla="*/ 1947333 w 2048933"/>
              <a:gd name="connsiteY21" fmla="*/ 67733 h 1422400"/>
              <a:gd name="connsiteX22" fmla="*/ 2048933 w 2048933"/>
              <a:gd name="connsiteY22"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933" h="1422400">
                <a:moveTo>
                  <a:pt x="0" y="1422400"/>
                </a:moveTo>
                <a:cubicBezTo>
                  <a:pt x="39511" y="1399822"/>
                  <a:pt x="85094" y="1385533"/>
                  <a:pt x="118533" y="1354667"/>
                </a:cubicBezTo>
                <a:cubicBezTo>
                  <a:pt x="160009" y="1316382"/>
                  <a:pt x="185479" y="1263755"/>
                  <a:pt x="220133" y="1219200"/>
                </a:cubicBezTo>
                <a:cubicBezTo>
                  <a:pt x="264511" y="1162142"/>
                  <a:pt x="304487" y="1100980"/>
                  <a:pt x="355600" y="1049867"/>
                </a:cubicBezTo>
                <a:lnTo>
                  <a:pt x="491067" y="914400"/>
                </a:lnTo>
                <a:cubicBezTo>
                  <a:pt x="513645" y="891822"/>
                  <a:pt x="533256" y="865825"/>
                  <a:pt x="558800" y="846667"/>
                </a:cubicBezTo>
                <a:cubicBezTo>
                  <a:pt x="581378" y="829734"/>
                  <a:pt x="605294" y="814451"/>
                  <a:pt x="626533" y="795867"/>
                </a:cubicBezTo>
                <a:cubicBezTo>
                  <a:pt x="650563" y="774841"/>
                  <a:pt x="669738" y="748574"/>
                  <a:pt x="694267" y="728133"/>
                </a:cubicBezTo>
                <a:cubicBezTo>
                  <a:pt x="737629" y="691998"/>
                  <a:pt x="784578" y="660400"/>
                  <a:pt x="829733" y="626533"/>
                </a:cubicBezTo>
                <a:cubicBezTo>
                  <a:pt x="852311" y="609600"/>
                  <a:pt x="873984" y="591388"/>
                  <a:pt x="897467" y="575733"/>
                </a:cubicBezTo>
                <a:cubicBezTo>
                  <a:pt x="914400" y="564444"/>
                  <a:pt x="931707" y="553696"/>
                  <a:pt x="948267" y="541867"/>
                </a:cubicBezTo>
                <a:cubicBezTo>
                  <a:pt x="982077" y="517717"/>
                  <a:pt x="1088405" y="433065"/>
                  <a:pt x="1117600" y="423333"/>
                </a:cubicBezTo>
                <a:lnTo>
                  <a:pt x="1168400" y="406400"/>
                </a:lnTo>
                <a:cubicBezTo>
                  <a:pt x="1248904" y="352730"/>
                  <a:pt x="1199891" y="378970"/>
                  <a:pt x="1320800" y="338667"/>
                </a:cubicBezTo>
                <a:cubicBezTo>
                  <a:pt x="1337733" y="333023"/>
                  <a:pt x="1356748" y="331634"/>
                  <a:pt x="1371600" y="321733"/>
                </a:cubicBezTo>
                <a:cubicBezTo>
                  <a:pt x="1388533" y="310444"/>
                  <a:pt x="1403803" y="296132"/>
                  <a:pt x="1422400" y="287867"/>
                </a:cubicBezTo>
                <a:cubicBezTo>
                  <a:pt x="1505304" y="251021"/>
                  <a:pt x="1515949" y="259802"/>
                  <a:pt x="1591733" y="237067"/>
                </a:cubicBezTo>
                <a:cubicBezTo>
                  <a:pt x="1625926" y="226809"/>
                  <a:pt x="1659466" y="214489"/>
                  <a:pt x="1693333" y="203200"/>
                </a:cubicBezTo>
                <a:lnTo>
                  <a:pt x="1744133" y="186267"/>
                </a:lnTo>
                <a:lnTo>
                  <a:pt x="1794933" y="169333"/>
                </a:lnTo>
                <a:cubicBezTo>
                  <a:pt x="1832385" y="131881"/>
                  <a:pt x="1849381" y="108243"/>
                  <a:pt x="1896533" y="84667"/>
                </a:cubicBezTo>
                <a:cubicBezTo>
                  <a:pt x="1912498" y="76685"/>
                  <a:pt x="1931730" y="76401"/>
                  <a:pt x="1947333" y="67733"/>
                </a:cubicBezTo>
                <a:cubicBezTo>
                  <a:pt x="1982913" y="47966"/>
                  <a:pt x="2048933" y="0"/>
                  <a:pt x="2048933" y="0"/>
                </a:cubicBezTo>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116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F5DC-1BC0-FC46-B387-9F79BD4B20D9}"/>
              </a:ext>
            </a:extLst>
          </p:cNvPr>
          <p:cNvSpPr>
            <a:spLocks noGrp="1"/>
          </p:cNvSpPr>
          <p:nvPr>
            <p:ph type="title"/>
          </p:nvPr>
        </p:nvSpPr>
        <p:spPr>
          <a:xfrm>
            <a:off x="254541" y="407412"/>
            <a:ext cx="10515600" cy="1325563"/>
          </a:xfrm>
        </p:spPr>
        <p:txBody>
          <a:bodyPr>
            <a:normAutofit/>
          </a:bodyPr>
          <a:lstStyle/>
          <a:p>
            <a:r>
              <a:rPr lang="en-GB" sz="8000" b="1" dirty="0"/>
              <a:t>Bottom Line.</a:t>
            </a:r>
          </a:p>
        </p:txBody>
      </p:sp>
      <p:sp>
        <p:nvSpPr>
          <p:cNvPr id="3" name="Content Placeholder 2">
            <a:extLst>
              <a:ext uri="{FF2B5EF4-FFF2-40B4-BE49-F238E27FC236}">
                <a16:creationId xmlns:a16="http://schemas.microsoft.com/office/drawing/2014/main" id="{7E92370C-450A-0643-AB41-520DB0F67F12}"/>
              </a:ext>
            </a:extLst>
          </p:cNvPr>
          <p:cNvSpPr>
            <a:spLocks noGrp="1"/>
          </p:cNvSpPr>
          <p:nvPr>
            <p:ph idx="1"/>
          </p:nvPr>
        </p:nvSpPr>
        <p:spPr>
          <a:xfrm>
            <a:off x="254541" y="2005012"/>
            <a:ext cx="11788302" cy="4351338"/>
          </a:xfrm>
        </p:spPr>
        <p:txBody>
          <a:bodyPr>
            <a:normAutofit lnSpcReduction="10000"/>
          </a:bodyPr>
          <a:lstStyle/>
          <a:p>
            <a:pPr marL="0" indent="0">
              <a:buNone/>
            </a:pPr>
            <a:r>
              <a:rPr lang="en-GB" sz="5400" dirty="0"/>
              <a:t>established distributed optimization provides efficient technology for solving </a:t>
            </a:r>
            <a:r>
              <a:rPr lang="en-GB" sz="5400" dirty="0" err="1"/>
              <a:t>GTVMin</a:t>
            </a:r>
            <a:r>
              <a:rPr lang="en-GB" sz="5400" dirty="0"/>
              <a:t> in </a:t>
            </a:r>
            <a:r>
              <a:rPr lang="en-GB" sz="5400" dirty="0">
                <a:solidFill>
                  <a:srgbClr val="FF0000"/>
                </a:solidFill>
              </a:rPr>
              <a:t>robust</a:t>
            </a:r>
            <a:r>
              <a:rPr lang="en-GB" sz="5400" dirty="0"/>
              <a:t> and </a:t>
            </a:r>
            <a:r>
              <a:rPr lang="en-GB" sz="5400" dirty="0">
                <a:solidFill>
                  <a:srgbClr val="FF0000"/>
                </a:solidFill>
              </a:rPr>
              <a:t>privacy-friendly way </a:t>
            </a:r>
          </a:p>
          <a:p>
            <a:pPr marL="0" indent="0">
              <a:buNone/>
            </a:pPr>
            <a:endParaRPr lang="en-GB" sz="5400" dirty="0">
              <a:solidFill>
                <a:srgbClr val="FF0000"/>
              </a:solidFill>
            </a:endParaRPr>
          </a:p>
          <a:p>
            <a:pPr marL="0" indent="0">
              <a:buNone/>
            </a:pPr>
            <a:r>
              <a:rPr lang="en-GB" sz="5400" dirty="0">
                <a:solidFill>
                  <a:srgbClr val="FF0000"/>
                </a:solidFill>
              </a:rPr>
              <a:t>….., however ….</a:t>
            </a:r>
          </a:p>
        </p:txBody>
      </p:sp>
      <p:sp>
        <p:nvSpPr>
          <p:cNvPr id="4" name="Slide Number Placeholder 3">
            <a:extLst>
              <a:ext uri="{FF2B5EF4-FFF2-40B4-BE49-F238E27FC236}">
                <a16:creationId xmlns:a16="http://schemas.microsoft.com/office/drawing/2014/main" id="{FE926BB5-A101-C649-B40C-CF45429F1041}"/>
              </a:ext>
            </a:extLst>
          </p:cNvPr>
          <p:cNvSpPr>
            <a:spLocks noGrp="1"/>
          </p:cNvSpPr>
          <p:nvPr>
            <p:ph type="sldNum" sz="quarter" idx="12"/>
          </p:nvPr>
        </p:nvSpPr>
        <p:spPr/>
        <p:txBody>
          <a:bodyPr/>
          <a:lstStyle/>
          <a:p>
            <a:fld id="{D75B69EA-F5F3-9148-B3D2-85669F9D4A27}" type="slidenum">
              <a:rPr lang="en-US" smtClean="0"/>
              <a:pPr/>
              <a:t>83</a:t>
            </a:fld>
            <a:endParaRPr lang="en-US" dirty="0"/>
          </a:p>
        </p:txBody>
      </p:sp>
    </p:spTree>
    <p:extLst>
      <p:ext uri="{BB962C8B-B14F-4D97-AF65-F5344CB8AC3E}">
        <p14:creationId xmlns:p14="http://schemas.microsoft.com/office/powerpoint/2010/main" val="3338807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9253" y="214548"/>
            <a:ext cx="11938166" cy="1157823"/>
          </a:xfrm>
        </p:spPr>
        <p:txBody>
          <a:bodyPr>
            <a:normAutofit/>
          </a:bodyPr>
          <a:lstStyle/>
          <a:p>
            <a:r>
              <a:rPr lang="en-US" sz="6600" b="1" dirty="0">
                <a:latin typeface="+mn-lt"/>
              </a:rPr>
              <a:t>Are </a:t>
            </a:r>
            <a:r>
              <a:rPr lang="en-US" sz="6600" b="1" dirty="0" err="1">
                <a:latin typeface="+mn-lt"/>
              </a:rPr>
              <a:t>GTVMin</a:t>
            </a:r>
            <a:r>
              <a:rPr lang="en-US" sz="6600" b="1" dirty="0">
                <a:latin typeface="+mn-lt"/>
              </a:rPr>
              <a:t> Solutions Any Good?</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84</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0B22F31-1596-6F4C-A5B1-689B421D655F}"/>
              </a:ext>
            </a:extLst>
          </p:cNvPr>
          <p:cNvSpPr/>
          <p:nvPr/>
        </p:nvSpPr>
        <p:spPr>
          <a:xfrm>
            <a:off x="6755241" y="366775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793F18-1B95-7D49-AD7A-E0ABFF06CFE0}"/>
                  </a:ext>
                </a:extLst>
              </p:cNvPr>
              <p:cNvSpPr txBox="1"/>
              <p:nvPr/>
            </p:nvSpPr>
            <p:spPr>
              <a:xfrm>
                <a:off x="7331261" y="3490182"/>
                <a:ext cx="3598870" cy="1200329"/>
              </a:xfrm>
              <a:prstGeom prst="rect">
                <a:avLst/>
              </a:prstGeom>
              <a:noFill/>
            </p:spPr>
            <p:txBody>
              <a:bodyPr wrap="none" rtlCol="0">
                <a:spAutoFit/>
              </a:bodyPr>
              <a:lstStyle/>
              <a:p>
                <a:r>
                  <a:rPr lang="en-US" sz="3600" dirty="0"/>
                  <a:t>training/sampling </a:t>
                </a:r>
              </a:p>
              <a:p>
                <a:r>
                  <a:rPr lang="en-US" sz="3600" dirty="0"/>
                  <a:t>set </a:t>
                </a:r>
                <a14:m>
                  <m:oMath xmlns:m="http://schemas.openxmlformats.org/officeDocument/2006/math">
                    <m:r>
                      <a:rPr lang="de-DE" sz="3600" b="0" i="1" smtClean="0">
                        <a:latin typeface="Cambria Math" panose="02040503050406030204" pitchFamily="18" charset="0"/>
                        <a:ea typeface="Cambria Math" panose="02040503050406030204" pitchFamily="18" charset="0"/>
                      </a:rPr>
                      <m:t>ℳ</m:t>
                    </m:r>
                  </m:oMath>
                </a14:m>
                <a:endParaRPr lang="en-US" sz="3600" dirty="0"/>
              </a:p>
            </p:txBody>
          </p:sp>
        </mc:Choice>
        <mc:Fallback xmlns="">
          <p:sp>
            <p:nvSpPr>
              <p:cNvPr id="37" name="TextBox 36">
                <a:extLst>
                  <a:ext uri="{FF2B5EF4-FFF2-40B4-BE49-F238E27FC236}">
                    <a16:creationId xmlns:a16="http://schemas.microsoft.com/office/drawing/2014/main" id="{AA793F18-1B95-7D49-AD7A-E0ABFF06CFE0}"/>
                  </a:ext>
                </a:extLst>
              </p:cNvPr>
              <p:cNvSpPr txBox="1">
                <a:spLocks noRot="1" noChangeAspect="1" noMove="1" noResize="1" noEditPoints="1" noAdjustHandles="1" noChangeArrowheads="1" noChangeShapeType="1" noTextEdit="1"/>
              </p:cNvSpPr>
              <p:nvPr/>
            </p:nvSpPr>
            <p:spPr>
              <a:xfrm>
                <a:off x="7331261" y="3490182"/>
                <a:ext cx="3598870" cy="1200329"/>
              </a:xfrm>
              <a:prstGeom prst="rect">
                <a:avLst/>
              </a:prstGeom>
              <a:blipFill>
                <a:blip r:embed="rId3"/>
                <a:stretch>
                  <a:fillRect l="-5282" t="-8421" r="-4225" b="-16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7935634"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𝐿</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d>
                                <m:dPr>
                                  <m:ctrlPr>
                                    <a:rPr lang="en-GB"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𝑤</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e>
                              </m:d>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r>
                                <a:rPr lang="de-DE" sz="3200" i="1">
                                  <a:latin typeface="Cambria Math" panose="02040503050406030204" pitchFamily="18" charset="0"/>
                                  <a:ea typeface="Cambria Math" panose="02040503050406030204" pitchFamily="18" charset="0"/>
                                </a:rPr>
                                <m:t>𝜙</m:t>
                              </m:r>
                              <m:d>
                                <m:dPr>
                                  <m:ctrlPr>
                                    <a:rPr lang="de-DE"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7935634" cy="1346266"/>
              </a:xfrm>
              <a:prstGeom prst="rect">
                <a:avLst/>
              </a:prstGeom>
              <a:blipFill>
                <a:blip r:embed="rId4"/>
                <a:stretch>
                  <a:fillRect l="-7987" t="-129245" b="-17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41F609-B2EF-504F-A77A-D8B9C99CCF63}"/>
                  </a:ext>
                </a:extLst>
              </p:cNvPr>
              <p:cNvSpPr txBox="1"/>
              <p:nvPr/>
            </p:nvSpPr>
            <p:spPr>
              <a:xfrm>
                <a:off x="253924" y="5440329"/>
                <a:ext cx="11938076" cy="1200329"/>
              </a:xfrm>
              <a:prstGeom prst="rect">
                <a:avLst/>
              </a:prstGeom>
              <a:noFill/>
            </p:spPr>
            <p:txBody>
              <a:bodyPr wrap="none" rtlCol="0">
                <a:spAutoFit/>
              </a:bodyPr>
              <a:lstStyle/>
              <a:p>
                <a:r>
                  <a:rPr lang="en-GB" sz="3600" dirty="0"/>
                  <a:t>which combination of signal model (choice of </a:t>
                </a:r>
                <a14:m>
                  <m:oMath xmlns:m="http://schemas.openxmlformats.org/officeDocument/2006/math">
                    <m:r>
                      <a:rPr lang="de-DE" sz="3600" i="1">
                        <a:latin typeface="Cambria Math" panose="02040503050406030204" pitchFamily="18" charset="0"/>
                        <a:ea typeface="Cambria Math" panose="02040503050406030204" pitchFamily="18" charset="0"/>
                      </a:rPr>
                      <m:t>𝜙</m:t>
                    </m:r>
                  </m:oMath>
                </a14:m>
                <a:r>
                  <a:rPr lang="en-GB" sz="3600" dirty="0"/>
                  <a:t>) and sampling </a:t>
                </a:r>
              </a:p>
              <a:p>
                <a:r>
                  <a:rPr lang="en-GB" sz="3600" dirty="0"/>
                  <a:t>set M ensure solutions of </a:t>
                </a:r>
                <a:r>
                  <a:rPr lang="en-GB" sz="3600" dirty="0" err="1"/>
                  <a:t>GTVMin</a:t>
                </a:r>
                <a:r>
                  <a:rPr lang="en-GB" sz="3600" dirty="0"/>
                  <a:t> are “sensible” ?  </a:t>
                </a:r>
              </a:p>
            </p:txBody>
          </p:sp>
        </mc:Choice>
        <mc:Fallback xmlns="">
          <p:sp>
            <p:nvSpPr>
              <p:cNvPr id="5" name="TextBox 4">
                <a:extLst>
                  <a:ext uri="{FF2B5EF4-FFF2-40B4-BE49-F238E27FC236}">
                    <a16:creationId xmlns:a16="http://schemas.microsoft.com/office/drawing/2014/main" id="{3441F609-B2EF-504F-A77A-D8B9C99CCF63}"/>
                  </a:ext>
                </a:extLst>
              </p:cNvPr>
              <p:cNvSpPr txBox="1">
                <a:spLocks noRot="1" noChangeAspect="1" noMove="1" noResize="1" noEditPoints="1" noAdjustHandles="1" noChangeArrowheads="1" noChangeShapeType="1" noTextEdit="1"/>
              </p:cNvSpPr>
              <p:nvPr/>
            </p:nvSpPr>
            <p:spPr>
              <a:xfrm>
                <a:off x="253924" y="5440329"/>
                <a:ext cx="11938076" cy="1200329"/>
              </a:xfrm>
              <a:prstGeom prst="rect">
                <a:avLst/>
              </a:prstGeom>
              <a:blipFill>
                <a:blip r:embed="rId5"/>
                <a:stretch>
                  <a:fillRect l="-1594" t="-8421" r="-531" b="-17895"/>
                </a:stretch>
              </a:blipFill>
            </p:spPr>
            <p:txBody>
              <a:bodyPr/>
              <a:lstStyle/>
              <a:p>
                <a:r>
                  <a:rPr lang="en-GB">
                    <a:noFill/>
                  </a:rPr>
                  <a:t> </a:t>
                </a:r>
              </a:p>
            </p:txBody>
          </p:sp>
        </mc:Fallback>
      </mc:AlternateContent>
    </p:spTree>
    <p:extLst>
      <p:ext uri="{BB962C8B-B14F-4D97-AF65-F5344CB8AC3E}">
        <p14:creationId xmlns:p14="http://schemas.microsoft.com/office/powerpoint/2010/main" val="689224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Statistical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85</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658689" y="3119964"/>
            <a:ext cx="10889843" cy="2554545"/>
          </a:xfrm>
          <a:prstGeom prst="rect">
            <a:avLst/>
          </a:prstGeom>
          <a:noFill/>
        </p:spPr>
        <p:txBody>
          <a:bodyPr wrap="square" rtlCol="0">
            <a:spAutoFit/>
          </a:bodyPr>
          <a:lstStyle/>
          <a:p>
            <a:endParaRPr lang="en-US" sz="4000" dirty="0"/>
          </a:p>
          <a:p>
            <a:r>
              <a:rPr lang="en-US" sz="4000" dirty="0"/>
              <a:t>statistical properties of </a:t>
            </a:r>
            <a:r>
              <a:rPr lang="en-US" sz="4000" dirty="0" err="1"/>
              <a:t>GTVMin</a:t>
            </a:r>
            <a:r>
              <a:rPr lang="en-US" sz="4000" dirty="0"/>
              <a:t> solutions? </a:t>
            </a:r>
          </a:p>
          <a:p>
            <a:pPr marL="571500" indent="-571500">
              <a:buFont typeface="Arial" panose="020B0604020202020204" pitchFamily="34" charset="0"/>
              <a:buChar char="•"/>
            </a:pPr>
            <a:r>
              <a:rPr lang="en-US" sz="4000" dirty="0"/>
              <a:t>sampling theorems (</a:t>
            </a:r>
            <a:r>
              <a:rPr lang="en-US" sz="4000" dirty="0">
                <a:solidFill>
                  <a:srgbClr val="FF0000"/>
                </a:solidFill>
              </a:rPr>
              <a:t>signal processing</a:t>
            </a:r>
            <a:r>
              <a:rPr lang="en-US" sz="4000" dirty="0"/>
              <a:t>)</a:t>
            </a:r>
          </a:p>
          <a:p>
            <a:pPr marL="571500" indent="-571500">
              <a:buFont typeface="Arial" panose="020B0604020202020204" pitchFamily="34" charset="0"/>
              <a:buChar char="•"/>
            </a:pPr>
            <a:r>
              <a:rPr lang="en-US" sz="4000" dirty="0"/>
              <a:t>generalization bounds (</a:t>
            </a:r>
            <a:r>
              <a:rPr lang="en-US" sz="4000" dirty="0">
                <a:solidFill>
                  <a:srgbClr val="FF0000"/>
                </a:solidFill>
              </a:rPr>
              <a:t>ML</a:t>
            </a:r>
            <a:r>
              <a:rPr lang="en-US" sz="4000" dirty="0"/>
              <a:t> perspective)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A3A7E8-D80C-F847-B7F4-AC593D84489A}"/>
                  </a:ext>
                </a:extLst>
              </p:cNvPr>
              <p:cNvSpPr txBox="1"/>
              <p:nvPr/>
            </p:nvSpPr>
            <p:spPr>
              <a:xfrm>
                <a:off x="197460" y="1471285"/>
                <a:ext cx="11107614" cy="1666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ea typeface="Cambria Math" panose="02040503050406030204" pitchFamily="18" charset="0"/>
                            </a:rPr>
                          </m:ctrlPr>
                        </m:sSubPr>
                        <m:e>
                          <m:r>
                            <a:rPr lang="de-DE" sz="4000" b="0" i="1" smtClean="0">
                              <a:latin typeface="Cambria Math" panose="02040503050406030204" pitchFamily="18" charset="0"/>
                              <a:ea typeface="Cambria Math" panose="02040503050406030204" pitchFamily="18" charset="0"/>
                            </a:rPr>
                            <m:t>𝑚𝑖𝑛</m:t>
                          </m:r>
                        </m:e>
                        <m:sub>
                          <m:r>
                            <a:rPr lang="de-DE" sz="4000" b="0" i="1" smtClean="0">
                              <a:latin typeface="Cambria Math" panose="02040503050406030204" pitchFamily="18" charset="0"/>
                              <a:ea typeface="Cambria Math" panose="02040503050406030204" pitchFamily="18" charset="0"/>
                            </a:rPr>
                            <m:t>𝑤</m:t>
                          </m:r>
                        </m:sub>
                      </m:sSub>
                      <m:nary>
                        <m:naryPr>
                          <m:chr m:val="∑"/>
                          <m:supHide m:val="on"/>
                          <m:ctrlPr>
                            <a:rPr lang="en-GB" sz="4000" i="1" smtClean="0">
                              <a:latin typeface="Cambria Math" panose="02040503050406030204" pitchFamily="18" charset="0"/>
                              <a:ea typeface="Cambria Math" panose="02040503050406030204" pitchFamily="18" charset="0"/>
                            </a:rPr>
                          </m:ctrlPr>
                        </m:naryPr>
                        <m:sub>
                          <m:r>
                            <m:rPr>
                              <m:brk m:alnAt="7"/>
                            </m:rP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𝜖</m:t>
                          </m:r>
                          <m:r>
                            <m:rPr>
                              <m:sty m:val="p"/>
                              <m:brk m:alnAt="7"/>
                            </m:rPr>
                            <a:rPr lang="el-GR" sz="4000" b="0" i="1" smtClean="0">
                              <a:latin typeface="Cambria Math" panose="02040503050406030204" pitchFamily="18" charset="0"/>
                              <a:ea typeface="Cambria Math" panose="02040503050406030204" pitchFamily="18" charset="0"/>
                            </a:rPr>
                            <m:t>Μ</m:t>
                          </m:r>
                        </m:sub>
                        <m:sup/>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𝑤</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e>
                      </m:nary>
                      <m:r>
                        <a:rPr lang="de-DE"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𝜆</m:t>
                      </m:r>
                      <m:nary>
                        <m:naryPr>
                          <m:chr m:val="∑"/>
                          <m:supHide m:val="on"/>
                          <m:ctrlPr>
                            <a:rPr lang="en-GB" sz="4000" i="1" smtClean="0">
                              <a:latin typeface="Cambria Math" panose="02040503050406030204" pitchFamily="18" charset="0"/>
                              <a:ea typeface="Cambria Math" panose="02040503050406030204" pitchFamily="18" charset="0"/>
                            </a:rPr>
                          </m:ctrlPr>
                        </m:naryPr>
                        <m:sub>
                          <m:d>
                            <m:dPr>
                              <m:begChr m:val="{"/>
                              <m:endChr m:val="}"/>
                              <m:ctrlPr>
                                <a:rPr lang="en-GB" sz="4000" i="1" smtClean="0">
                                  <a:latin typeface="Cambria Math" panose="02040503050406030204" pitchFamily="18" charset="0"/>
                                  <a:ea typeface="Cambria Math" panose="02040503050406030204" pitchFamily="18" charset="0"/>
                                </a:rPr>
                              </m:ctrlPr>
                            </m:dPr>
                            <m:e>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oMath>
                  </m:oMathPara>
                </a14:m>
                <a:endParaRPr lang="en-GB" sz="4000" dirty="0"/>
              </a:p>
            </p:txBody>
          </p:sp>
        </mc:Choice>
        <mc:Fallback xmlns="">
          <p:sp>
            <p:nvSpPr>
              <p:cNvPr id="6" name="TextBox 5">
                <a:extLst>
                  <a:ext uri="{FF2B5EF4-FFF2-40B4-BE49-F238E27FC236}">
                    <a16:creationId xmlns:a16="http://schemas.microsoft.com/office/drawing/2014/main" id="{F2A3A7E8-D80C-F847-B7F4-AC593D84489A}"/>
                  </a:ext>
                </a:extLst>
              </p:cNvPr>
              <p:cNvSpPr txBox="1">
                <a:spLocks noRot="1" noChangeAspect="1" noMove="1" noResize="1" noEditPoints="1" noAdjustHandles="1" noChangeArrowheads="1" noChangeShapeType="1" noTextEdit="1"/>
              </p:cNvSpPr>
              <p:nvPr/>
            </p:nvSpPr>
            <p:spPr>
              <a:xfrm>
                <a:off x="197460" y="1471285"/>
                <a:ext cx="11107614" cy="1666418"/>
              </a:xfrm>
              <a:prstGeom prst="rect">
                <a:avLst/>
              </a:prstGeom>
              <a:blipFill>
                <a:blip r:embed="rId2"/>
                <a:stretch>
                  <a:fillRect t="-128571" b="-172180"/>
                </a:stretch>
              </a:blipFill>
            </p:spPr>
            <p:txBody>
              <a:bodyPr/>
              <a:lstStyle/>
              <a:p>
                <a:r>
                  <a:rPr lang="en-GB">
                    <a:noFill/>
                  </a:rPr>
                  <a:t> </a:t>
                </a:r>
              </a:p>
            </p:txBody>
          </p:sp>
        </mc:Fallback>
      </mc:AlternateContent>
    </p:spTree>
    <p:extLst>
      <p:ext uri="{BB962C8B-B14F-4D97-AF65-F5344CB8AC3E}">
        <p14:creationId xmlns:p14="http://schemas.microsoft.com/office/powerpoint/2010/main" val="4286144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07173" y="46843"/>
            <a:ext cx="10874620" cy="1157823"/>
          </a:xfrm>
        </p:spPr>
        <p:txBody>
          <a:bodyPr>
            <a:normAutofit/>
          </a:bodyPr>
          <a:lstStyle/>
          <a:p>
            <a:r>
              <a:rPr lang="en-US" sz="6000" b="1" dirty="0">
                <a:latin typeface="+mn-lt"/>
              </a:rPr>
              <a:t>Signal Processing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86</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8481553"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smtClean="0">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de-DE" sz="3200" i="1">
                                      <a:latin typeface="Cambria Math" panose="02040503050406030204" pitchFamily="18" charset="0"/>
                                    </a:rPr>
                                  </m:ctrlPr>
                                </m:sSupPr>
                                <m:e>
                                  <m:d>
                                    <m:dPr>
                                      <m:ctrlPr>
                                        <a:rPr lang="de-DE"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0" i="1" smtClean="0">
                                              <a:latin typeface="Cambria Math" panose="02040503050406030204" pitchFamily="18" charset="0"/>
                                            </a:rPr>
                                            <m:t>𝑦</m:t>
                                          </m:r>
                                        </m:e>
                                        <m:sup>
                                          <m:r>
                                            <a:rPr lang="de-DE" sz="3200" i="1">
                                              <a:latin typeface="Cambria Math" panose="02040503050406030204" pitchFamily="18" charset="0"/>
                                            </a:rPr>
                                            <m:t>(</m:t>
                                          </m:r>
                                          <m:r>
                                            <a:rPr lang="de-DE" sz="3200" b="0" i="1" smtClean="0">
                                              <a:latin typeface="Cambria Math" panose="02040503050406030204" pitchFamily="18" charset="0"/>
                                            </a:rPr>
                                            <m:t>𝑖</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de-DE" sz="3200" i="1" smtClean="0">
                                      <a:latin typeface="Cambria Math" panose="02040503050406030204" pitchFamily="18" charset="0"/>
                                    </a:rPr>
                                  </m:ctrlPr>
                                </m:sSupPr>
                                <m:e>
                                  <m:d>
                                    <m:dPr>
                                      <m:ctrlPr>
                                        <a:rPr lang="de-DE"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b="0" i="1" smtClean="0">
                                      <a:latin typeface="Cambria Math" panose="02040503050406030204" pitchFamily="18" charset="0"/>
                                    </a:rPr>
                                    <m:t>2</m:t>
                                  </m:r>
                                </m:sup>
                              </m:sSup>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8481553" cy="1346266"/>
              </a:xfrm>
              <a:prstGeom prst="rect">
                <a:avLst/>
              </a:prstGeom>
              <a:blipFill>
                <a:blip r:embed="rId3"/>
                <a:stretch>
                  <a:fillRect l="-7324" t="-129245" b="-174528"/>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BE72B64-D8E8-AB42-B8AB-EDDF2C040A95}"/>
              </a:ext>
            </a:extLst>
          </p:cNvPr>
          <p:cNvSpPr/>
          <p:nvPr/>
        </p:nvSpPr>
        <p:spPr>
          <a:xfrm>
            <a:off x="4766171" y="1011228"/>
            <a:ext cx="4552996" cy="217045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739E258-36A8-7243-A91C-A1A71C6E6872}"/>
              </a:ext>
            </a:extLst>
          </p:cNvPr>
          <p:cNvCxnSpPr>
            <a:cxnSpLocks/>
          </p:cNvCxnSpPr>
          <p:nvPr/>
        </p:nvCxnSpPr>
        <p:spPr>
          <a:xfrm flipH="1" flipV="1">
            <a:off x="8907772" y="2699794"/>
            <a:ext cx="333975" cy="319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980DA3-430A-374E-ADE2-31F5524DD90E}"/>
                  </a:ext>
                </a:extLst>
              </p:cNvPr>
              <p:cNvSpPr txBox="1"/>
              <p:nvPr/>
            </p:nvSpPr>
            <p:spPr>
              <a:xfrm>
                <a:off x="8284862" y="3052865"/>
                <a:ext cx="3510550" cy="1402885"/>
              </a:xfrm>
              <a:prstGeom prst="rect">
                <a:avLst/>
              </a:prstGeom>
              <a:noFill/>
            </p:spPr>
            <p:txBody>
              <a:bodyPr wrap="square" rtlCol="0">
                <a:spAutoFit/>
              </a:bodyPr>
              <a:lstStyle/>
              <a:p>
                <a:r>
                  <a:rPr lang="en-GB" sz="2800" dirty="0"/>
                  <a:t>constraints </a:t>
                </a:r>
              </a:p>
              <a:p>
                <a:r>
                  <a:rPr lang="en-GB" sz="2800" dirty="0"/>
                  <a:t>effective “bandwidth” </a:t>
                </a:r>
              </a:p>
              <a:p>
                <a:r>
                  <a:rPr lang="en-GB" sz="2800" dirty="0"/>
                  <a:t>of graph signal </a:t>
                </a:r>
                <a14:m>
                  <m:oMath xmlns:m="http://schemas.openxmlformats.org/officeDocument/2006/math">
                    <m:sSup>
                      <m:sSupPr>
                        <m:ctrlPr>
                          <a:rPr lang="en-GB" sz="2800" i="1">
                            <a:latin typeface="Cambria Math" panose="02040503050406030204" pitchFamily="18" charset="0"/>
                          </a:rPr>
                        </m:ctrlPr>
                      </m:sSupPr>
                      <m:e>
                        <m:r>
                          <a:rPr lang="de-DE" sz="2800" i="1">
                            <a:latin typeface="Cambria Math" panose="02040503050406030204" pitchFamily="18" charset="0"/>
                          </a:rPr>
                          <m:t>𝑤</m:t>
                        </m:r>
                      </m:e>
                      <m:sup>
                        <m:r>
                          <a:rPr lang="de-DE" sz="2800" i="1">
                            <a:latin typeface="Cambria Math" panose="02040503050406030204" pitchFamily="18" charset="0"/>
                          </a:rPr>
                          <m:t>(</m:t>
                        </m:r>
                        <m:r>
                          <a:rPr lang="de-DE" sz="2800" i="1">
                            <a:latin typeface="Cambria Math" panose="02040503050406030204" pitchFamily="18" charset="0"/>
                          </a:rPr>
                          <m:t>𝑖</m:t>
                        </m:r>
                        <m:r>
                          <a:rPr lang="de-DE" sz="2800" i="1">
                            <a:latin typeface="Cambria Math" panose="02040503050406030204" pitchFamily="18" charset="0"/>
                          </a:rPr>
                          <m:t>)</m:t>
                        </m:r>
                      </m:sup>
                    </m:sSup>
                  </m:oMath>
                </a14:m>
                <a:endParaRPr lang="en-GB" sz="2800" dirty="0"/>
              </a:p>
            </p:txBody>
          </p:sp>
        </mc:Choice>
        <mc:Fallback xmlns="">
          <p:sp>
            <p:nvSpPr>
              <p:cNvPr id="33" name="TextBox 32">
                <a:extLst>
                  <a:ext uri="{FF2B5EF4-FFF2-40B4-BE49-F238E27FC236}">
                    <a16:creationId xmlns:a16="http://schemas.microsoft.com/office/drawing/2014/main" id="{0A980DA3-430A-374E-ADE2-31F5524DD90E}"/>
                  </a:ext>
                </a:extLst>
              </p:cNvPr>
              <p:cNvSpPr txBox="1">
                <a:spLocks noRot="1" noChangeAspect="1" noMove="1" noResize="1" noEditPoints="1" noAdjustHandles="1" noChangeArrowheads="1" noChangeShapeType="1" noTextEdit="1"/>
              </p:cNvSpPr>
              <p:nvPr/>
            </p:nvSpPr>
            <p:spPr>
              <a:xfrm>
                <a:off x="8284862" y="3052865"/>
                <a:ext cx="3510550" cy="1402885"/>
              </a:xfrm>
              <a:prstGeom prst="rect">
                <a:avLst/>
              </a:prstGeom>
              <a:blipFill>
                <a:blip r:embed="rId4"/>
                <a:stretch>
                  <a:fillRect l="-3610" t="-4505" r="-1805" b="-11712"/>
                </a:stretch>
              </a:blipFill>
            </p:spPr>
            <p:txBody>
              <a:bodyPr/>
              <a:lstStyle/>
              <a:p>
                <a:r>
                  <a:rPr lang="en-GB">
                    <a:noFill/>
                  </a:rPr>
                  <a:t> </a:t>
                </a:r>
              </a:p>
            </p:txBody>
          </p:sp>
        </mc:Fallback>
      </mc:AlternateContent>
      <p:sp>
        <p:nvSpPr>
          <p:cNvPr id="38" name="Freeform 37">
            <a:extLst>
              <a:ext uri="{FF2B5EF4-FFF2-40B4-BE49-F238E27FC236}">
                <a16:creationId xmlns:a16="http://schemas.microsoft.com/office/drawing/2014/main" id="{2953C953-748A-1947-83F8-B0D356FC45B8}"/>
              </a:ext>
            </a:extLst>
          </p:cNvPr>
          <p:cNvSpPr/>
          <p:nvPr/>
        </p:nvSpPr>
        <p:spPr>
          <a:xfrm>
            <a:off x="680936" y="2681928"/>
            <a:ext cx="1421744" cy="1325868"/>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C20C9CEF-D58E-B545-8282-B59481E243A1}"/>
              </a:ext>
            </a:extLst>
          </p:cNvPr>
          <p:cNvSpPr/>
          <p:nvPr/>
        </p:nvSpPr>
        <p:spPr>
          <a:xfrm rot="2988519">
            <a:off x="2670425" y="3173362"/>
            <a:ext cx="1722443" cy="566292"/>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CCF0765-1A19-6243-89AD-E32F256C3B71}"/>
              </a:ext>
            </a:extLst>
          </p:cNvPr>
          <p:cNvSpPr/>
          <p:nvPr/>
        </p:nvSpPr>
        <p:spPr>
          <a:xfrm rot="21332700" flipV="1">
            <a:off x="4039460" y="4432509"/>
            <a:ext cx="706145"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a:extLst>
              <a:ext uri="{FF2B5EF4-FFF2-40B4-BE49-F238E27FC236}">
                <a16:creationId xmlns:a16="http://schemas.microsoft.com/office/drawing/2014/main" id="{6E84B823-7F2F-4349-962C-3BAB0E0F65AE}"/>
              </a:ext>
            </a:extLst>
          </p:cNvPr>
          <p:cNvSpPr/>
          <p:nvPr/>
        </p:nvSpPr>
        <p:spPr>
          <a:xfrm rot="21332700" flipV="1">
            <a:off x="4989356" y="5029686"/>
            <a:ext cx="747800"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6816C2-0688-7449-BA5C-AEE0732BE006}"/>
                  </a:ext>
                </a:extLst>
              </p:cNvPr>
              <p:cNvSpPr txBox="1"/>
              <p:nvPr/>
            </p:nvSpPr>
            <p:spPr>
              <a:xfrm>
                <a:off x="452455" y="4495554"/>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i="1" smtClean="0">
                          <a:latin typeface="Cambria Math" panose="02040503050406030204" pitchFamily="18" charset="0"/>
                        </a:rPr>
                        <m:t>𝑖</m:t>
                      </m:r>
                    </m:oMath>
                  </m:oMathPara>
                </a14:m>
                <a:endParaRPr lang="en-GB" sz="2800" dirty="0"/>
              </a:p>
            </p:txBody>
          </p:sp>
        </mc:Choice>
        <mc:Fallback xmlns="">
          <p:sp>
            <p:nvSpPr>
              <p:cNvPr id="43" name="TextBox 42">
                <a:extLst>
                  <a:ext uri="{FF2B5EF4-FFF2-40B4-BE49-F238E27FC236}">
                    <a16:creationId xmlns:a16="http://schemas.microsoft.com/office/drawing/2014/main" id="{D16816C2-0688-7449-BA5C-AEE0732BE006}"/>
                  </a:ext>
                </a:extLst>
              </p:cNvPr>
              <p:cNvSpPr txBox="1">
                <a:spLocks noRot="1" noChangeAspect="1" noMove="1" noResize="1" noEditPoints="1" noAdjustHandles="1" noChangeArrowheads="1" noChangeShapeType="1" noTextEdit="1"/>
              </p:cNvSpPr>
              <p:nvPr/>
            </p:nvSpPr>
            <p:spPr>
              <a:xfrm>
                <a:off x="452455" y="4495554"/>
                <a:ext cx="408690" cy="430887"/>
              </a:xfrm>
              <a:prstGeom prst="rect">
                <a:avLst/>
              </a:prstGeom>
              <a:blipFill>
                <a:blip r:embed="rId5"/>
                <a:stretch>
                  <a:fillRect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F209E-B1A9-1A49-BC1B-854C9F2F5888}"/>
                  </a:ext>
                </a:extLst>
              </p:cNvPr>
              <p:cNvSpPr txBox="1"/>
              <p:nvPr/>
            </p:nvSpPr>
            <p:spPr>
              <a:xfrm>
                <a:off x="6056589" y="4685638"/>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44" name="TextBox 43">
                <a:extLst>
                  <a:ext uri="{FF2B5EF4-FFF2-40B4-BE49-F238E27FC236}">
                    <a16:creationId xmlns:a16="http://schemas.microsoft.com/office/drawing/2014/main" id="{79FF209E-B1A9-1A49-BC1B-854C9F2F5888}"/>
                  </a:ext>
                </a:extLst>
              </p:cNvPr>
              <p:cNvSpPr txBox="1">
                <a:spLocks noRot="1" noChangeAspect="1" noMove="1" noResize="1" noEditPoints="1" noAdjustHandles="1" noChangeArrowheads="1" noChangeShapeType="1" noTextEdit="1"/>
              </p:cNvSpPr>
              <p:nvPr/>
            </p:nvSpPr>
            <p:spPr>
              <a:xfrm>
                <a:off x="6056589" y="4685638"/>
                <a:ext cx="408690" cy="430887"/>
              </a:xfrm>
              <a:prstGeom prst="rect">
                <a:avLst/>
              </a:prstGeom>
              <a:blipFill>
                <a:blip r:embed="rId6"/>
                <a:stretch>
                  <a:fillRect l="-6061" r="-3030" b="-3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8C51F-1703-BA4A-861B-2D117DA9F3E5}"/>
                  </a:ext>
                </a:extLst>
              </p:cNvPr>
              <p:cNvSpPr txBox="1"/>
              <p:nvPr/>
            </p:nvSpPr>
            <p:spPr>
              <a:xfrm>
                <a:off x="2773608" y="5153870"/>
                <a:ext cx="16359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rgbClr val="FF0000"/>
                          </a:solidFill>
                          <a:latin typeface="Cambria Math" panose="02040503050406030204" pitchFamily="18" charset="0"/>
                        </a:rPr>
                        <m:t>𝑑</m:t>
                      </m:r>
                      <m:d>
                        <m:dPr>
                          <m:ctrlPr>
                            <a:rPr lang="de-DE" sz="2800" b="0" i="1" smtClean="0">
                              <a:solidFill>
                                <a:srgbClr val="FF0000"/>
                              </a:solidFill>
                              <a:latin typeface="Cambria Math" panose="02040503050406030204" pitchFamily="18" charset="0"/>
                            </a:rPr>
                          </m:ctrlPr>
                        </m:dPr>
                        <m:e>
                          <m:r>
                            <a:rPr lang="de-DE" sz="2800" b="0" i="1" smtClean="0">
                              <a:solidFill>
                                <a:srgbClr val="FF0000"/>
                              </a:solidFill>
                              <a:latin typeface="Cambria Math" panose="02040503050406030204" pitchFamily="18" charset="0"/>
                            </a:rPr>
                            <m:t>𝑗</m:t>
                          </m:r>
                          <m:r>
                            <a:rPr lang="de-DE" sz="2800" b="0" i="1" smtClean="0">
                              <a:solidFill>
                                <a:srgbClr val="FF0000"/>
                              </a:solidFill>
                              <a:latin typeface="Cambria Math" panose="02040503050406030204" pitchFamily="18" charset="0"/>
                            </a:rPr>
                            <m:t>;</m:t>
                          </m:r>
                          <m:r>
                            <a:rPr lang="de-DE" sz="2800" b="0" i="1" smtClean="0">
                              <a:solidFill>
                                <a:srgbClr val="FF0000"/>
                              </a:solidFill>
                              <a:latin typeface="Cambria Math" panose="02040503050406030204" pitchFamily="18" charset="0"/>
                            </a:rPr>
                            <m:t>𝑖</m:t>
                          </m:r>
                        </m:e>
                      </m:d>
                      <m:r>
                        <a:rPr lang="de-DE" sz="2800" b="0" i="1" smtClean="0">
                          <a:solidFill>
                            <a:srgbClr val="FF0000"/>
                          </a:solidFill>
                          <a:latin typeface="Cambria Math" panose="02040503050406030204" pitchFamily="18" charset="0"/>
                        </a:rPr>
                        <m:t>=4</m:t>
                      </m:r>
                    </m:oMath>
                  </m:oMathPara>
                </a14:m>
                <a:endParaRPr lang="en-GB" sz="2800" dirty="0">
                  <a:solidFill>
                    <a:srgbClr val="FF0000"/>
                  </a:solidFill>
                </a:endParaRPr>
              </a:p>
            </p:txBody>
          </p:sp>
        </mc:Choice>
        <mc:Fallback xmlns="">
          <p:sp>
            <p:nvSpPr>
              <p:cNvPr id="46" name="TextBox 45">
                <a:extLst>
                  <a:ext uri="{FF2B5EF4-FFF2-40B4-BE49-F238E27FC236}">
                    <a16:creationId xmlns:a16="http://schemas.microsoft.com/office/drawing/2014/main" id="{C9A8C51F-1703-BA4A-861B-2D117DA9F3E5}"/>
                  </a:ext>
                </a:extLst>
              </p:cNvPr>
              <p:cNvSpPr txBox="1">
                <a:spLocks noRot="1" noChangeAspect="1" noMove="1" noResize="1" noEditPoints="1" noAdjustHandles="1" noChangeArrowheads="1" noChangeShapeType="1" noTextEdit="1"/>
              </p:cNvSpPr>
              <p:nvPr/>
            </p:nvSpPr>
            <p:spPr>
              <a:xfrm>
                <a:off x="2773608" y="5153870"/>
                <a:ext cx="1635992" cy="430887"/>
              </a:xfrm>
              <a:prstGeom prst="rect">
                <a:avLst/>
              </a:prstGeom>
              <a:blipFill>
                <a:blip r:embed="rId7"/>
                <a:stretch>
                  <a:fillRect l="-6154" r="-5385" b="-31429"/>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6A8E033A-F24E-4E4B-9C10-52F619366677}"/>
              </a:ext>
            </a:extLst>
          </p:cNvPr>
          <p:cNvSpPr txBox="1"/>
          <p:nvPr/>
        </p:nvSpPr>
        <p:spPr>
          <a:xfrm>
            <a:off x="446307" y="5696503"/>
            <a:ext cx="10874620" cy="1015663"/>
          </a:xfrm>
          <a:prstGeom prst="rect">
            <a:avLst/>
          </a:prstGeom>
          <a:noFill/>
        </p:spPr>
        <p:txBody>
          <a:bodyPr wrap="square">
            <a:spAutoFit/>
          </a:bodyPr>
          <a:lstStyle/>
          <a:p>
            <a:r>
              <a:rPr lang="en-GB" sz="2000" dirty="0"/>
              <a:t>M. </a:t>
            </a:r>
            <a:r>
              <a:rPr lang="en-GB" sz="2000" dirty="0" err="1"/>
              <a:t>Tsitsvero</a:t>
            </a:r>
            <a:r>
              <a:rPr lang="en-GB" sz="2000" dirty="0"/>
              <a:t>, S. Barbarossa and P. Di Lorenzo, "Signals on Graphs: Uncertainty Principle and Sampling," in </a:t>
            </a:r>
            <a:r>
              <a:rPr lang="en-GB" sz="2000" i="1" dirty="0"/>
              <a:t>IEEE Transactions on Signal Processing</a:t>
            </a:r>
            <a:r>
              <a:rPr lang="en-GB" sz="2000" dirty="0"/>
              <a:t>, vol. 64, no. 18, pp. 4845-4860, 15 Sept.15, 2016, </a:t>
            </a:r>
            <a:r>
              <a:rPr lang="en-GB" sz="2000" dirty="0" err="1"/>
              <a:t>doi</a:t>
            </a:r>
            <a:r>
              <a:rPr lang="en-GB" sz="2000" dirty="0"/>
              <a:t>: 10.1109/TSP.2016.2573748.</a:t>
            </a:r>
          </a:p>
        </p:txBody>
      </p:sp>
    </p:spTree>
    <p:extLst>
      <p:ext uri="{BB962C8B-B14F-4D97-AF65-F5344CB8AC3E}">
        <p14:creationId xmlns:p14="http://schemas.microsoft.com/office/powerpoint/2010/main" val="28513543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Machine Learning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87</a:t>
            </a:fld>
            <a:endParaRPr lang="en-US" dirty="0"/>
          </a:p>
        </p:txBody>
      </p:sp>
      <p:sp>
        <p:nvSpPr>
          <p:cNvPr id="5" name="TextBox 4">
            <a:extLst>
              <a:ext uri="{FF2B5EF4-FFF2-40B4-BE49-F238E27FC236}">
                <a16:creationId xmlns:a16="http://schemas.microsoft.com/office/drawing/2014/main" id="{47478058-2279-F54F-A69B-00CDECB84503}"/>
              </a:ext>
            </a:extLst>
          </p:cNvPr>
          <p:cNvSpPr txBox="1"/>
          <p:nvPr/>
        </p:nvSpPr>
        <p:spPr>
          <a:xfrm>
            <a:off x="77685" y="5338583"/>
            <a:ext cx="12114315" cy="1200329"/>
          </a:xfrm>
          <a:prstGeom prst="rect">
            <a:avLst/>
          </a:prstGeom>
          <a:noFill/>
        </p:spPr>
        <p:txBody>
          <a:bodyPr wrap="square" rtlCol="0">
            <a:spAutoFit/>
          </a:bodyPr>
          <a:lstStyle/>
          <a:p>
            <a:r>
              <a:rPr lang="en-GB" sz="2400" dirty="0"/>
              <a:t>Belkin M., Matveeva I., Niyogi P.  Regularization and Semi-supervised Learning on Large Graphs. </a:t>
            </a:r>
          </a:p>
          <a:p>
            <a:r>
              <a:rPr lang="en-GB" sz="2400" dirty="0"/>
              <a:t>COLT 2004. Lecture Notes in Computer Science, Springer, 2004</a:t>
            </a:r>
          </a:p>
          <a:p>
            <a:r>
              <a:rPr lang="en-GB" sz="2400" dirty="0"/>
              <a:t>https://</a:t>
            </a:r>
            <a:r>
              <a:rPr lang="en-GB" sz="2400" dirty="0" err="1"/>
              <a:t>doi.org</a:t>
            </a:r>
            <a:r>
              <a:rPr lang="en-GB" sz="2400" dirty="0"/>
              <a:t>/10.1007/978-3-540-27819-1_43</a:t>
            </a:r>
          </a:p>
        </p:txBody>
      </p:sp>
      <p:pic>
        <p:nvPicPr>
          <p:cNvPr id="8" name="Picture 7" descr="Text, letter&#10;&#10;Description automatically generated">
            <a:extLst>
              <a:ext uri="{FF2B5EF4-FFF2-40B4-BE49-F238E27FC236}">
                <a16:creationId xmlns:a16="http://schemas.microsoft.com/office/drawing/2014/main" id="{9B69700D-CE94-6546-B322-DC1FEA4DC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185" y="1555036"/>
            <a:ext cx="8533360" cy="3574402"/>
          </a:xfrm>
          <a:custGeom>
            <a:avLst/>
            <a:gdLst>
              <a:gd name="connsiteX0" fmla="*/ 0 w 8533360"/>
              <a:gd name="connsiteY0" fmla="*/ 0 h 3574402"/>
              <a:gd name="connsiteX1" fmla="*/ 568891 w 8533360"/>
              <a:gd name="connsiteY1" fmla="*/ 0 h 3574402"/>
              <a:gd name="connsiteX2" fmla="*/ 1308449 w 8533360"/>
              <a:gd name="connsiteY2" fmla="*/ 0 h 3574402"/>
              <a:gd name="connsiteX3" fmla="*/ 1792006 w 8533360"/>
              <a:gd name="connsiteY3" fmla="*/ 0 h 3574402"/>
              <a:gd name="connsiteX4" fmla="*/ 2275563 w 8533360"/>
              <a:gd name="connsiteY4" fmla="*/ 0 h 3574402"/>
              <a:gd name="connsiteX5" fmla="*/ 2844453 w 8533360"/>
              <a:gd name="connsiteY5" fmla="*/ 0 h 3574402"/>
              <a:gd name="connsiteX6" fmla="*/ 3498678 w 8533360"/>
              <a:gd name="connsiteY6" fmla="*/ 0 h 3574402"/>
              <a:gd name="connsiteX7" fmla="*/ 4152902 w 8533360"/>
              <a:gd name="connsiteY7" fmla="*/ 0 h 3574402"/>
              <a:gd name="connsiteX8" fmla="*/ 4807126 w 8533360"/>
              <a:gd name="connsiteY8" fmla="*/ 0 h 3574402"/>
              <a:gd name="connsiteX9" fmla="*/ 5546684 w 8533360"/>
              <a:gd name="connsiteY9" fmla="*/ 0 h 3574402"/>
              <a:gd name="connsiteX10" fmla="*/ 6115575 w 8533360"/>
              <a:gd name="connsiteY10" fmla="*/ 0 h 3574402"/>
              <a:gd name="connsiteX11" fmla="*/ 6769799 w 8533360"/>
              <a:gd name="connsiteY11" fmla="*/ 0 h 3574402"/>
              <a:gd name="connsiteX12" fmla="*/ 7338690 w 8533360"/>
              <a:gd name="connsiteY12" fmla="*/ 0 h 3574402"/>
              <a:gd name="connsiteX13" fmla="*/ 7907580 w 8533360"/>
              <a:gd name="connsiteY13" fmla="*/ 0 h 3574402"/>
              <a:gd name="connsiteX14" fmla="*/ 8533360 w 8533360"/>
              <a:gd name="connsiteY14" fmla="*/ 0 h 3574402"/>
              <a:gd name="connsiteX15" fmla="*/ 8533360 w 8533360"/>
              <a:gd name="connsiteY15" fmla="*/ 488502 h 3574402"/>
              <a:gd name="connsiteX16" fmla="*/ 8533360 w 8533360"/>
              <a:gd name="connsiteY16" fmla="*/ 1119979 h 3574402"/>
              <a:gd name="connsiteX17" fmla="*/ 8533360 w 8533360"/>
              <a:gd name="connsiteY17" fmla="*/ 1644225 h 3574402"/>
              <a:gd name="connsiteX18" fmla="*/ 8533360 w 8533360"/>
              <a:gd name="connsiteY18" fmla="*/ 2275703 h 3574402"/>
              <a:gd name="connsiteX19" fmla="*/ 8533360 w 8533360"/>
              <a:gd name="connsiteY19" fmla="*/ 2835692 h 3574402"/>
              <a:gd name="connsiteX20" fmla="*/ 8533360 w 8533360"/>
              <a:gd name="connsiteY20" fmla="*/ 3574402 h 3574402"/>
              <a:gd name="connsiteX21" fmla="*/ 8220470 w 8533360"/>
              <a:gd name="connsiteY21" fmla="*/ 3574402 h 3574402"/>
              <a:gd name="connsiteX22" fmla="*/ 7736913 w 8533360"/>
              <a:gd name="connsiteY22" fmla="*/ 3574402 h 3574402"/>
              <a:gd name="connsiteX23" fmla="*/ 7082689 w 8533360"/>
              <a:gd name="connsiteY23" fmla="*/ 3574402 h 3574402"/>
              <a:gd name="connsiteX24" fmla="*/ 6684465 w 8533360"/>
              <a:gd name="connsiteY24" fmla="*/ 3574402 h 3574402"/>
              <a:gd name="connsiteX25" fmla="*/ 5944907 w 8533360"/>
              <a:gd name="connsiteY25" fmla="*/ 3574402 h 3574402"/>
              <a:gd name="connsiteX26" fmla="*/ 5205350 w 8533360"/>
              <a:gd name="connsiteY26" fmla="*/ 3574402 h 3574402"/>
              <a:gd name="connsiteX27" fmla="*/ 4636459 w 8533360"/>
              <a:gd name="connsiteY27" fmla="*/ 3574402 h 3574402"/>
              <a:gd name="connsiteX28" fmla="*/ 3896901 w 8533360"/>
              <a:gd name="connsiteY28" fmla="*/ 3574402 h 3574402"/>
              <a:gd name="connsiteX29" fmla="*/ 3328010 w 8533360"/>
              <a:gd name="connsiteY29" fmla="*/ 3574402 h 3574402"/>
              <a:gd name="connsiteX30" fmla="*/ 2673786 w 8533360"/>
              <a:gd name="connsiteY30" fmla="*/ 3574402 h 3574402"/>
              <a:gd name="connsiteX31" fmla="*/ 2360896 w 8533360"/>
              <a:gd name="connsiteY31" fmla="*/ 3574402 h 3574402"/>
              <a:gd name="connsiteX32" fmla="*/ 1621338 w 8533360"/>
              <a:gd name="connsiteY32" fmla="*/ 3574402 h 3574402"/>
              <a:gd name="connsiteX33" fmla="*/ 1137781 w 8533360"/>
              <a:gd name="connsiteY33" fmla="*/ 3574402 h 3574402"/>
              <a:gd name="connsiteX34" fmla="*/ 483557 w 8533360"/>
              <a:gd name="connsiteY34" fmla="*/ 3574402 h 3574402"/>
              <a:gd name="connsiteX35" fmla="*/ 0 w 8533360"/>
              <a:gd name="connsiteY35" fmla="*/ 3574402 h 3574402"/>
              <a:gd name="connsiteX36" fmla="*/ 0 w 8533360"/>
              <a:gd name="connsiteY36" fmla="*/ 2907180 h 3574402"/>
              <a:gd name="connsiteX37" fmla="*/ 0 w 8533360"/>
              <a:gd name="connsiteY37" fmla="*/ 2275703 h 3574402"/>
              <a:gd name="connsiteX38" fmla="*/ 0 w 8533360"/>
              <a:gd name="connsiteY38" fmla="*/ 1751457 h 3574402"/>
              <a:gd name="connsiteX39" fmla="*/ 0 w 8533360"/>
              <a:gd name="connsiteY39" fmla="*/ 1262955 h 3574402"/>
              <a:gd name="connsiteX40" fmla="*/ 0 w 8533360"/>
              <a:gd name="connsiteY40" fmla="*/ 595734 h 3574402"/>
              <a:gd name="connsiteX41" fmla="*/ 0 w 8533360"/>
              <a:gd name="connsiteY41" fmla="*/ 0 h 35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3360" h="3574402" fill="none" extrusionOk="0">
                <a:moveTo>
                  <a:pt x="0" y="0"/>
                </a:moveTo>
                <a:cubicBezTo>
                  <a:pt x="174936" y="-15316"/>
                  <a:pt x="378286" y="38126"/>
                  <a:pt x="568891" y="0"/>
                </a:cubicBezTo>
                <a:cubicBezTo>
                  <a:pt x="759496" y="-38126"/>
                  <a:pt x="955101" y="28509"/>
                  <a:pt x="1308449" y="0"/>
                </a:cubicBezTo>
                <a:cubicBezTo>
                  <a:pt x="1661797" y="-28509"/>
                  <a:pt x="1652909" y="5386"/>
                  <a:pt x="1792006" y="0"/>
                </a:cubicBezTo>
                <a:cubicBezTo>
                  <a:pt x="1931103" y="-5386"/>
                  <a:pt x="2163345" y="17331"/>
                  <a:pt x="2275563" y="0"/>
                </a:cubicBezTo>
                <a:cubicBezTo>
                  <a:pt x="2387781" y="-17331"/>
                  <a:pt x="2693311" y="61150"/>
                  <a:pt x="2844453" y="0"/>
                </a:cubicBezTo>
                <a:cubicBezTo>
                  <a:pt x="2995595" y="-61150"/>
                  <a:pt x="3346950" y="35579"/>
                  <a:pt x="3498678" y="0"/>
                </a:cubicBezTo>
                <a:cubicBezTo>
                  <a:pt x="3650406" y="-35579"/>
                  <a:pt x="3829580" y="55140"/>
                  <a:pt x="4152902" y="0"/>
                </a:cubicBezTo>
                <a:cubicBezTo>
                  <a:pt x="4476224" y="-55140"/>
                  <a:pt x="4539986" y="32081"/>
                  <a:pt x="4807126" y="0"/>
                </a:cubicBezTo>
                <a:cubicBezTo>
                  <a:pt x="5074266" y="-32081"/>
                  <a:pt x="5315309" y="48874"/>
                  <a:pt x="5546684" y="0"/>
                </a:cubicBezTo>
                <a:cubicBezTo>
                  <a:pt x="5778059" y="-48874"/>
                  <a:pt x="5859654" y="61633"/>
                  <a:pt x="6115575" y="0"/>
                </a:cubicBezTo>
                <a:cubicBezTo>
                  <a:pt x="6371496" y="-61633"/>
                  <a:pt x="6579641" y="39564"/>
                  <a:pt x="6769799" y="0"/>
                </a:cubicBezTo>
                <a:cubicBezTo>
                  <a:pt x="6959957" y="-39564"/>
                  <a:pt x="7071828" y="39511"/>
                  <a:pt x="7338690" y="0"/>
                </a:cubicBezTo>
                <a:cubicBezTo>
                  <a:pt x="7605552" y="-39511"/>
                  <a:pt x="7775228" y="16475"/>
                  <a:pt x="7907580" y="0"/>
                </a:cubicBezTo>
                <a:cubicBezTo>
                  <a:pt x="8039932" y="-16475"/>
                  <a:pt x="8240400" y="19846"/>
                  <a:pt x="8533360" y="0"/>
                </a:cubicBezTo>
                <a:cubicBezTo>
                  <a:pt x="8571560" y="176987"/>
                  <a:pt x="8480096" y="346729"/>
                  <a:pt x="8533360" y="488502"/>
                </a:cubicBezTo>
                <a:cubicBezTo>
                  <a:pt x="8586624" y="630275"/>
                  <a:pt x="8519066" y="862113"/>
                  <a:pt x="8533360" y="1119979"/>
                </a:cubicBezTo>
                <a:cubicBezTo>
                  <a:pt x="8547654" y="1377845"/>
                  <a:pt x="8502278" y="1468983"/>
                  <a:pt x="8533360" y="1644225"/>
                </a:cubicBezTo>
                <a:cubicBezTo>
                  <a:pt x="8564442" y="1819467"/>
                  <a:pt x="8503346" y="1998541"/>
                  <a:pt x="8533360" y="2275703"/>
                </a:cubicBezTo>
                <a:cubicBezTo>
                  <a:pt x="8563374" y="2552865"/>
                  <a:pt x="8515300" y="2619270"/>
                  <a:pt x="8533360" y="2835692"/>
                </a:cubicBezTo>
                <a:cubicBezTo>
                  <a:pt x="8551420" y="3052114"/>
                  <a:pt x="8487293" y="3388731"/>
                  <a:pt x="8533360" y="3574402"/>
                </a:cubicBezTo>
                <a:cubicBezTo>
                  <a:pt x="8404572" y="3607665"/>
                  <a:pt x="8328688" y="3555405"/>
                  <a:pt x="8220470" y="3574402"/>
                </a:cubicBezTo>
                <a:cubicBezTo>
                  <a:pt x="8112252" y="3593399"/>
                  <a:pt x="7847291" y="3520459"/>
                  <a:pt x="7736913" y="3574402"/>
                </a:cubicBezTo>
                <a:cubicBezTo>
                  <a:pt x="7626535" y="3628345"/>
                  <a:pt x="7278027" y="3567815"/>
                  <a:pt x="7082689" y="3574402"/>
                </a:cubicBezTo>
                <a:cubicBezTo>
                  <a:pt x="6887351" y="3580989"/>
                  <a:pt x="6764904" y="3528248"/>
                  <a:pt x="6684465" y="3574402"/>
                </a:cubicBezTo>
                <a:cubicBezTo>
                  <a:pt x="6604026" y="3620556"/>
                  <a:pt x="6162641" y="3503033"/>
                  <a:pt x="5944907" y="3574402"/>
                </a:cubicBezTo>
                <a:cubicBezTo>
                  <a:pt x="5727173" y="3645771"/>
                  <a:pt x="5355247" y="3507921"/>
                  <a:pt x="5205350" y="3574402"/>
                </a:cubicBezTo>
                <a:cubicBezTo>
                  <a:pt x="5055453" y="3640883"/>
                  <a:pt x="4853968" y="3527892"/>
                  <a:pt x="4636459" y="3574402"/>
                </a:cubicBezTo>
                <a:cubicBezTo>
                  <a:pt x="4418950" y="3620912"/>
                  <a:pt x="4130375" y="3558415"/>
                  <a:pt x="3896901" y="3574402"/>
                </a:cubicBezTo>
                <a:cubicBezTo>
                  <a:pt x="3663427" y="3590389"/>
                  <a:pt x="3583599" y="3527601"/>
                  <a:pt x="3328010" y="3574402"/>
                </a:cubicBezTo>
                <a:cubicBezTo>
                  <a:pt x="3072421" y="3621203"/>
                  <a:pt x="2899519" y="3557987"/>
                  <a:pt x="2673786" y="3574402"/>
                </a:cubicBezTo>
                <a:cubicBezTo>
                  <a:pt x="2448053" y="3590817"/>
                  <a:pt x="2487172" y="3564499"/>
                  <a:pt x="2360896" y="3574402"/>
                </a:cubicBezTo>
                <a:cubicBezTo>
                  <a:pt x="2234620" y="3584305"/>
                  <a:pt x="1859811" y="3499020"/>
                  <a:pt x="1621338" y="3574402"/>
                </a:cubicBezTo>
                <a:cubicBezTo>
                  <a:pt x="1382865" y="3649784"/>
                  <a:pt x="1254343" y="3516585"/>
                  <a:pt x="1137781" y="3574402"/>
                </a:cubicBezTo>
                <a:cubicBezTo>
                  <a:pt x="1021219" y="3632219"/>
                  <a:pt x="677182" y="3505402"/>
                  <a:pt x="483557" y="3574402"/>
                </a:cubicBezTo>
                <a:cubicBezTo>
                  <a:pt x="289932" y="3643402"/>
                  <a:pt x="174736" y="3565727"/>
                  <a:pt x="0" y="3574402"/>
                </a:cubicBezTo>
                <a:cubicBezTo>
                  <a:pt x="-35026" y="3434667"/>
                  <a:pt x="63437" y="3207699"/>
                  <a:pt x="0" y="2907180"/>
                </a:cubicBezTo>
                <a:cubicBezTo>
                  <a:pt x="-63437" y="2606661"/>
                  <a:pt x="71876" y="2412604"/>
                  <a:pt x="0" y="2275703"/>
                </a:cubicBezTo>
                <a:cubicBezTo>
                  <a:pt x="-71876" y="2138802"/>
                  <a:pt x="56060" y="1983859"/>
                  <a:pt x="0" y="1751457"/>
                </a:cubicBezTo>
                <a:cubicBezTo>
                  <a:pt x="-56060" y="1519055"/>
                  <a:pt x="42913" y="1483024"/>
                  <a:pt x="0" y="1262955"/>
                </a:cubicBezTo>
                <a:cubicBezTo>
                  <a:pt x="-42913" y="1042886"/>
                  <a:pt x="5522" y="793547"/>
                  <a:pt x="0" y="595734"/>
                </a:cubicBezTo>
                <a:cubicBezTo>
                  <a:pt x="-5522" y="397921"/>
                  <a:pt x="27160" y="253670"/>
                  <a:pt x="0" y="0"/>
                </a:cubicBezTo>
                <a:close/>
              </a:path>
              <a:path w="8533360" h="3574402" stroke="0" extrusionOk="0">
                <a:moveTo>
                  <a:pt x="0" y="0"/>
                </a:moveTo>
                <a:cubicBezTo>
                  <a:pt x="114628" y="-2857"/>
                  <a:pt x="353135" y="17967"/>
                  <a:pt x="483557" y="0"/>
                </a:cubicBezTo>
                <a:cubicBezTo>
                  <a:pt x="613979" y="-17967"/>
                  <a:pt x="698613" y="17823"/>
                  <a:pt x="796447" y="0"/>
                </a:cubicBezTo>
                <a:cubicBezTo>
                  <a:pt x="894281" y="-17823"/>
                  <a:pt x="1211534" y="34213"/>
                  <a:pt x="1536005" y="0"/>
                </a:cubicBezTo>
                <a:cubicBezTo>
                  <a:pt x="1860476" y="-34213"/>
                  <a:pt x="1866867" y="12874"/>
                  <a:pt x="2019562" y="0"/>
                </a:cubicBezTo>
                <a:cubicBezTo>
                  <a:pt x="2172257" y="-12874"/>
                  <a:pt x="2359437" y="15157"/>
                  <a:pt x="2503119" y="0"/>
                </a:cubicBezTo>
                <a:cubicBezTo>
                  <a:pt x="2646801" y="-15157"/>
                  <a:pt x="2992721" y="59221"/>
                  <a:pt x="3242677" y="0"/>
                </a:cubicBezTo>
                <a:cubicBezTo>
                  <a:pt x="3492633" y="-59221"/>
                  <a:pt x="3522144" y="14797"/>
                  <a:pt x="3640900" y="0"/>
                </a:cubicBezTo>
                <a:cubicBezTo>
                  <a:pt x="3759656" y="-14797"/>
                  <a:pt x="4017438" y="4508"/>
                  <a:pt x="4380458" y="0"/>
                </a:cubicBezTo>
                <a:cubicBezTo>
                  <a:pt x="4743478" y="-4508"/>
                  <a:pt x="4838038" y="12665"/>
                  <a:pt x="5120016" y="0"/>
                </a:cubicBezTo>
                <a:cubicBezTo>
                  <a:pt x="5401994" y="-12665"/>
                  <a:pt x="5467439" y="11939"/>
                  <a:pt x="5688907" y="0"/>
                </a:cubicBezTo>
                <a:cubicBezTo>
                  <a:pt x="5910375" y="-11939"/>
                  <a:pt x="6077891" y="31437"/>
                  <a:pt x="6428465" y="0"/>
                </a:cubicBezTo>
                <a:cubicBezTo>
                  <a:pt x="6779039" y="-31437"/>
                  <a:pt x="6702781" y="8230"/>
                  <a:pt x="6912022" y="0"/>
                </a:cubicBezTo>
                <a:cubicBezTo>
                  <a:pt x="7121263" y="-8230"/>
                  <a:pt x="7163347" y="41922"/>
                  <a:pt x="7395579" y="0"/>
                </a:cubicBezTo>
                <a:cubicBezTo>
                  <a:pt x="7627811" y="-41922"/>
                  <a:pt x="7801847" y="76019"/>
                  <a:pt x="8049803" y="0"/>
                </a:cubicBezTo>
                <a:cubicBezTo>
                  <a:pt x="8297759" y="-76019"/>
                  <a:pt x="8401625" y="47379"/>
                  <a:pt x="8533360" y="0"/>
                </a:cubicBezTo>
                <a:cubicBezTo>
                  <a:pt x="8592459" y="268208"/>
                  <a:pt x="8470279" y="422485"/>
                  <a:pt x="8533360" y="667222"/>
                </a:cubicBezTo>
                <a:cubicBezTo>
                  <a:pt x="8596441" y="911959"/>
                  <a:pt x="8478309" y="1067068"/>
                  <a:pt x="8533360" y="1298699"/>
                </a:cubicBezTo>
                <a:cubicBezTo>
                  <a:pt x="8588411" y="1530330"/>
                  <a:pt x="8527576" y="1692122"/>
                  <a:pt x="8533360" y="1930177"/>
                </a:cubicBezTo>
                <a:cubicBezTo>
                  <a:pt x="8539144" y="2168232"/>
                  <a:pt x="8506380" y="2382853"/>
                  <a:pt x="8533360" y="2561655"/>
                </a:cubicBezTo>
                <a:cubicBezTo>
                  <a:pt x="8560340" y="2740457"/>
                  <a:pt x="8519453" y="2840475"/>
                  <a:pt x="8533360" y="3050156"/>
                </a:cubicBezTo>
                <a:cubicBezTo>
                  <a:pt x="8547267" y="3259837"/>
                  <a:pt x="8517737" y="3330510"/>
                  <a:pt x="8533360" y="3574402"/>
                </a:cubicBezTo>
                <a:cubicBezTo>
                  <a:pt x="8288345" y="3635677"/>
                  <a:pt x="8149216" y="3512461"/>
                  <a:pt x="7879136" y="3574402"/>
                </a:cubicBezTo>
                <a:cubicBezTo>
                  <a:pt x="7609056" y="3636343"/>
                  <a:pt x="7613148" y="3550080"/>
                  <a:pt x="7480912" y="3574402"/>
                </a:cubicBezTo>
                <a:cubicBezTo>
                  <a:pt x="7348676" y="3598724"/>
                  <a:pt x="7073027" y="3537504"/>
                  <a:pt x="6912022" y="3574402"/>
                </a:cubicBezTo>
                <a:cubicBezTo>
                  <a:pt x="6751017" y="3611300"/>
                  <a:pt x="6662986" y="3564566"/>
                  <a:pt x="6599132" y="3574402"/>
                </a:cubicBezTo>
                <a:cubicBezTo>
                  <a:pt x="6535278" y="3584238"/>
                  <a:pt x="6383898" y="3554442"/>
                  <a:pt x="6286242" y="3574402"/>
                </a:cubicBezTo>
                <a:cubicBezTo>
                  <a:pt x="6188586" y="3594362"/>
                  <a:pt x="5943608" y="3538248"/>
                  <a:pt x="5717351" y="3574402"/>
                </a:cubicBezTo>
                <a:cubicBezTo>
                  <a:pt x="5491094" y="3610556"/>
                  <a:pt x="5442133" y="3568825"/>
                  <a:pt x="5319128" y="3574402"/>
                </a:cubicBezTo>
                <a:cubicBezTo>
                  <a:pt x="5196123" y="3579979"/>
                  <a:pt x="4795930" y="3501977"/>
                  <a:pt x="4664903" y="3574402"/>
                </a:cubicBezTo>
                <a:cubicBezTo>
                  <a:pt x="4533877" y="3646827"/>
                  <a:pt x="4408015" y="3543943"/>
                  <a:pt x="4266680" y="3574402"/>
                </a:cubicBezTo>
                <a:cubicBezTo>
                  <a:pt x="4125345" y="3604861"/>
                  <a:pt x="3920793" y="3520545"/>
                  <a:pt x="3612456" y="3574402"/>
                </a:cubicBezTo>
                <a:cubicBezTo>
                  <a:pt x="3304119" y="3628259"/>
                  <a:pt x="3421614" y="3555816"/>
                  <a:pt x="3299566" y="3574402"/>
                </a:cubicBezTo>
                <a:cubicBezTo>
                  <a:pt x="3177518" y="3592988"/>
                  <a:pt x="2799646" y="3544934"/>
                  <a:pt x="2645342" y="3574402"/>
                </a:cubicBezTo>
                <a:cubicBezTo>
                  <a:pt x="2491038" y="3603870"/>
                  <a:pt x="2414736" y="3539784"/>
                  <a:pt x="2247118" y="3574402"/>
                </a:cubicBezTo>
                <a:cubicBezTo>
                  <a:pt x="2079500" y="3609020"/>
                  <a:pt x="2078672" y="3567625"/>
                  <a:pt x="1934228" y="3574402"/>
                </a:cubicBezTo>
                <a:cubicBezTo>
                  <a:pt x="1789784" y="3581179"/>
                  <a:pt x="1671240" y="3558061"/>
                  <a:pt x="1536005" y="3574402"/>
                </a:cubicBezTo>
                <a:cubicBezTo>
                  <a:pt x="1400770" y="3590743"/>
                  <a:pt x="1105565" y="3543643"/>
                  <a:pt x="881781" y="3574402"/>
                </a:cubicBezTo>
                <a:cubicBezTo>
                  <a:pt x="657997" y="3605161"/>
                  <a:pt x="644676" y="3561138"/>
                  <a:pt x="483557" y="3574402"/>
                </a:cubicBezTo>
                <a:cubicBezTo>
                  <a:pt x="322438" y="3587666"/>
                  <a:pt x="133831" y="3542934"/>
                  <a:pt x="0" y="3574402"/>
                </a:cubicBezTo>
                <a:cubicBezTo>
                  <a:pt x="-29702" y="3425304"/>
                  <a:pt x="46002" y="3213245"/>
                  <a:pt x="0" y="3050156"/>
                </a:cubicBezTo>
                <a:cubicBezTo>
                  <a:pt x="-46002" y="2887067"/>
                  <a:pt x="5459" y="2637463"/>
                  <a:pt x="0" y="2418679"/>
                </a:cubicBezTo>
                <a:cubicBezTo>
                  <a:pt x="-5459" y="2199895"/>
                  <a:pt x="48020" y="2148781"/>
                  <a:pt x="0" y="1930177"/>
                </a:cubicBezTo>
                <a:cubicBezTo>
                  <a:pt x="-48020" y="1711573"/>
                  <a:pt x="62101" y="1560349"/>
                  <a:pt x="0" y="1334443"/>
                </a:cubicBezTo>
                <a:cubicBezTo>
                  <a:pt x="-62101" y="1108537"/>
                  <a:pt x="6059" y="938123"/>
                  <a:pt x="0" y="810198"/>
                </a:cubicBezTo>
                <a:cubicBezTo>
                  <a:pt x="-6059" y="682274"/>
                  <a:pt x="65281" y="174914"/>
                  <a:pt x="0" y="0"/>
                </a:cubicBezTo>
                <a:close/>
              </a:path>
            </a:pathLst>
          </a:custGeom>
          <a:ln w="508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1166566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317354" y="4949870"/>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a:off x="6802095" y="4830773"/>
            <a:ext cx="2811147" cy="3830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Our Perspective: Flows.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88</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620306" y="4607149"/>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471844" y="4646210"/>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30319A6-2B90-7C42-AA27-26B2CB100105}"/>
                  </a:ext>
                </a:extLst>
              </p:cNvPr>
              <p:cNvSpPr txBox="1"/>
              <p:nvPr/>
            </p:nvSpPr>
            <p:spPr>
              <a:xfrm>
                <a:off x="5959789" y="932570"/>
                <a:ext cx="5703575" cy="1244893"/>
              </a:xfrm>
              <a:prstGeom prst="rect">
                <a:avLst/>
              </a:prstGeom>
              <a:noFill/>
            </p:spPr>
            <p:txBody>
              <a:bodyPr wrap="square" rtlCol="0">
                <a:spAutoFit/>
              </a:bodyPr>
              <a:lstStyle/>
              <a:p>
                <a:r>
                  <a:rPr lang="en-GB" sz="3600" dirty="0"/>
                  <a:t>interpret edge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as link capacities ! </a:t>
                </a:r>
              </a:p>
            </p:txBody>
          </p:sp>
        </mc:Choice>
        <mc:Fallback xmlns="">
          <p:sp>
            <p:nvSpPr>
              <p:cNvPr id="44" name="TextBox 43">
                <a:extLst>
                  <a:ext uri="{FF2B5EF4-FFF2-40B4-BE49-F238E27FC236}">
                    <a16:creationId xmlns:a16="http://schemas.microsoft.com/office/drawing/2014/main" id="{430319A6-2B90-7C42-AA27-26B2CB100105}"/>
                  </a:ext>
                </a:extLst>
              </p:cNvPr>
              <p:cNvSpPr txBox="1">
                <a:spLocks noRot="1" noChangeAspect="1" noMove="1" noResize="1" noEditPoints="1" noAdjustHandles="1" noChangeArrowheads="1" noChangeShapeType="1" noTextEdit="1"/>
              </p:cNvSpPr>
              <p:nvPr/>
            </p:nvSpPr>
            <p:spPr>
              <a:xfrm>
                <a:off x="5959789" y="932570"/>
                <a:ext cx="5703575" cy="1244893"/>
              </a:xfrm>
              <a:prstGeom prst="rect">
                <a:avLst/>
              </a:prstGeom>
              <a:blipFill>
                <a:blip r:embed="rId6"/>
                <a:stretch>
                  <a:fillRect l="-3333" t="-7071" r="-4000" b="-1616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324CFF5-FF5C-8642-851C-6FA46BC84247}"/>
              </a:ext>
            </a:extLst>
          </p:cNvPr>
          <p:cNvSpPr txBox="1"/>
          <p:nvPr/>
        </p:nvSpPr>
        <p:spPr>
          <a:xfrm>
            <a:off x="369620" y="5799506"/>
            <a:ext cx="8976881" cy="830997"/>
          </a:xfrm>
          <a:prstGeom prst="rect">
            <a:avLst/>
          </a:prstGeom>
          <a:noFill/>
        </p:spPr>
        <p:txBody>
          <a:bodyPr wrap="none" rtlCol="0">
            <a:spAutoFit/>
          </a:bodyPr>
          <a:lstStyle/>
          <a:p>
            <a:pPr marL="342900" indent="-342900">
              <a:buAutoNum type="alphaUcPeriod"/>
            </a:pPr>
            <a:r>
              <a:rPr lang="en-GB" sz="2400" dirty="0"/>
              <a:t>Jung, "On the Duality Between Network Flows and Network Lasso," </a:t>
            </a:r>
          </a:p>
          <a:p>
            <a:r>
              <a:rPr lang="en-GB" sz="2400" dirty="0"/>
              <a:t>in </a:t>
            </a:r>
            <a:r>
              <a:rPr lang="en-GB" sz="2400" i="1" dirty="0"/>
              <a:t>IEEE Signal Processing Letters</a:t>
            </a:r>
            <a:r>
              <a:rPr lang="en-GB" sz="2400" dirty="0"/>
              <a:t>, vol. 27, pp. 940-944, 2020.</a:t>
            </a:r>
          </a:p>
        </p:txBody>
      </p:sp>
    </p:spTree>
    <p:extLst>
      <p:ext uri="{BB962C8B-B14F-4D97-AF65-F5344CB8AC3E}">
        <p14:creationId xmlns:p14="http://schemas.microsoft.com/office/powerpoint/2010/main" val="3875078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538228" y="5163265"/>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rot="21375343">
            <a:off x="7262502" y="4956440"/>
            <a:ext cx="2419350" cy="3814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Cluster-wise Pooling.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89</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719077" y="4917951"/>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860180" y="4773852"/>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324CFF5-FF5C-8642-851C-6FA46BC84247}"/>
              </a:ext>
            </a:extLst>
          </p:cNvPr>
          <p:cNvSpPr txBox="1"/>
          <p:nvPr/>
        </p:nvSpPr>
        <p:spPr>
          <a:xfrm>
            <a:off x="258812" y="5951394"/>
            <a:ext cx="9173152" cy="584775"/>
          </a:xfrm>
          <a:prstGeom prst="rect">
            <a:avLst/>
          </a:prstGeom>
          <a:noFill/>
        </p:spPr>
        <p:txBody>
          <a:bodyPr wrap="none" rtlCol="0">
            <a:spAutoFit/>
          </a:bodyPr>
          <a:lstStyle/>
          <a:p>
            <a:r>
              <a:rPr lang="en-GB" sz="3200" dirty="0"/>
              <a:t>parameter vectors can only change over statured links</a:t>
            </a:r>
          </a:p>
        </p:txBody>
      </p:sp>
      <p:sp>
        <p:nvSpPr>
          <p:cNvPr id="4" name="Rounded Rectangle 3">
            <a:extLst>
              <a:ext uri="{FF2B5EF4-FFF2-40B4-BE49-F238E27FC236}">
                <a16:creationId xmlns:a16="http://schemas.microsoft.com/office/drawing/2014/main" id="{6213EB22-FBFB-7743-B723-3BA8652112BB}"/>
              </a:ext>
            </a:extLst>
          </p:cNvPr>
          <p:cNvSpPr/>
          <p:nvPr/>
        </p:nvSpPr>
        <p:spPr>
          <a:xfrm>
            <a:off x="147467" y="1257419"/>
            <a:ext cx="5183290" cy="4693975"/>
          </a:xfrm>
          <a:prstGeom prst="roundRect">
            <a:avLst/>
          </a:prstGeom>
          <a:solidFill>
            <a:schemeClr val="accent1">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E621313B-FC10-2440-A29D-D7A3EEB5BB81}"/>
              </a:ext>
            </a:extLst>
          </p:cNvPr>
          <p:cNvSpPr/>
          <p:nvPr/>
        </p:nvSpPr>
        <p:spPr>
          <a:xfrm rot="1888536">
            <a:off x="6640464" y="1565861"/>
            <a:ext cx="4432810" cy="3272245"/>
          </a:xfrm>
          <a:prstGeom prst="roundRect">
            <a:avLst/>
          </a:prstGeom>
          <a:solidFill>
            <a:schemeClr val="accent2">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691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33655EA-9159-494B-B363-E3A2ECA841DA}"/>
              </a:ext>
            </a:extLst>
          </p:cNvPr>
          <p:cNvGrpSpPr/>
          <p:nvPr/>
        </p:nvGrpSpPr>
        <p:grpSpPr>
          <a:xfrm rot="5214800">
            <a:off x="10003886" y="1682582"/>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41490" y="-34181"/>
            <a:ext cx="10874620" cy="1157823"/>
          </a:xfrm>
        </p:spPr>
        <p:txBody>
          <a:bodyPr>
            <a:noAutofit/>
          </a:bodyPr>
          <a:lstStyle/>
          <a:p>
            <a:r>
              <a:rPr lang="en-US" sz="6600" b="1" dirty="0">
                <a:latin typeface="+mn-lt"/>
              </a:rPr>
              <a:t>Leaky Training Set.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90</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31824" y="3705688"/>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7128729" y="3731132"/>
            <a:ext cx="2670212" cy="407277"/>
            <a:chOff x="7658100" y="2371992"/>
            <a:chExt cx="3200401" cy="409308"/>
          </a:xfrm>
        </p:grpSpPr>
        <p:sp>
          <p:nvSpPr>
            <p:cNvPr id="65" name="Rectangle 64">
              <a:extLst>
                <a:ext uri="{FF2B5EF4-FFF2-40B4-BE49-F238E27FC236}">
                  <a16:creationId xmlns:a16="http://schemas.microsoft.com/office/drawing/2014/main" id="{4FCA8451-4E14-824C-AA1C-034D35B14EFB}"/>
                </a:ext>
              </a:extLst>
            </p:cNvPr>
            <p:cNvSpPr/>
            <p:nvPr/>
          </p:nvSpPr>
          <p:spPr>
            <a:xfrm>
              <a:off x="7658101" y="2574036"/>
              <a:ext cx="3200400" cy="207264"/>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371992"/>
              <a:ext cx="3200400" cy="4093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7511822" y="4937963"/>
            <a:ext cx="792082" cy="661361"/>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6030423" y="2404885"/>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665272"/>
              <a:ext cx="3200400" cy="116028"/>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5571973" y="2246352"/>
            <a:ext cx="672702" cy="713735"/>
          </a:xfrm>
          <a:prstGeom prst="ellipse">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7430477" y="1731019"/>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7430477" y="1731019"/>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7424855" y="2764267"/>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8565726" y="2246353"/>
            <a:ext cx="672702" cy="713735"/>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083" y="1265145"/>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165420" y="1439311"/>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9079180" y="1343881"/>
            <a:ext cx="1118296" cy="713885"/>
          </a:xfrm>
          <a:prstGeom prst="rect">
            <a:avLst/>
          </a:prstGeom>
        </p:spPr>
      </p:pic>
      <p:sp>
        <p:nvSpPr>
          <p:cNvPr id="44" name="Freeform 43">
            <a:extLst>
              <a:ext uri="{FF2B5EF4-FFF2-40B4-BE49-F238E27FC236}">
                <a16:creationId xmlns:a16="http://schemas.microsoft.com/office/drawing/2014/main" id="{98540658-5043-C24D-ADFE-2E2E9B80FE6A}"/>
              </a:ext>
            </a:extLst>
          </p:cNvPr>
          <p:cNvSpPr/>
          <p:nvPr/>
        </p:nvSpPr>
        <p:spPr>
          <a:xfrm>
            <a:off x="5527589" y="3196894"/>
            <a:ext cx="464291" cy="602242"/>
          </a:xfrm>
          <a:custGeom>
            <a:avLst/>
            <a:gdLst>
              <a:gd name="connsiteX0" fmla="*/ 271462 w 600639"/>
              <a:gd name="connsiteY0" fmla="*/ 1786 h 821455"/>
              <a:gd name="connsiteX1" fmla="*/ 257175 w 600639"/>
              <a:gd name="connsiteY1" fmla="*/ 130374 h 821455"/>
              <a:gd name="connsiteX2" fmla="*/ 200025 w 600639"/>
              <a:gd name="connsiteY2" fmla="*/ 258961 h 821455"/>
              <a:gd name="connsiteX3" fmla="*/ 171450 w 600639"/>
              <a:gd name="connsiteY3" fmla="*/ 344686 h 821455"/>
              <a:gd name="connsiteX4" fmla="*/ 85725 w 600639"/>
              <a:gd name="connsiteY4" fmla="*/ 473274 h 821455"/>
              <a:gd name="connsiteX5" fmla="*/ 57150 w 600639"/>
              <a:gd name="connsiteY5" fmla="*/ 516136 h 821455"/>
              <a:gd name="connsiteX6" fmla="*/ 14287 w 600639"/>
              <a:gd name="connsiteY6" fmla="*/ 573286 h 821455"/>
              <a:gd name="connsiteX7" fmla="*/ 0 w 600639"/>
              <a:gd name="connsiteY7" fmla="*/ 616149 h 821455"/>
              <a:gd name="connsiteX8" fmla="*/ 42862 w 600639"/>
              <a:gd name="connsiteY8" fmla="*/ 759024 h 821455"/>
              <a:gd name="connsiteX9" fmla="*/ 85725 w 600639"/>
              <a:gd name="connsiteY9" fmla="*/ 773311 h 821455"/>
              <a:gd name="connsiteX10" fmla="*/ 128587 w 600639"/>
              <a:gd name="connsiteY10" fmla="*/ 801886 h 821455"/>
              <a:gd name="connsiteX11" fmla="*/ 414337 w 600639"/>
              <a:gd name="connsiteY11" fmla="*/ 801886 h 821455"/>
              <a:gd name="connsiteX12" fmla="*/ 542925 w 600639"/>
              <a:gd name="connsiteY12" fmla="*/ 730449 h 821455"/>
              <a:gd name="connsiteX13" fmla="*/ 571500 w 600639"/>
              <a:gd name="connsiteY13" fmla="*/ 687586 h 821455"/>
              <a:gd name="connsiteX14" fmla="*/ 585787 w 600639"/>
              <a:gd name="connsiteY14" fmla="*/ 530424 h 821455"/>
              <a:gd name="connsiteX15" fmla="*/ 557212 w 600639"/>
              <a:gd name="connsiteY15" fmla="*/ 487561 h 821455"/>
              <a:gd name="connsiteX16" fmla="*/ 485775 w 600639"/>
              <a:gd name="connsiteY16" fmla="*/ 358974 h 821455"/>
              <a:gd name="connsiteX17" fmla="*/ 457200 w 600639"/>
              <a:gd name="connsiteY17" fmla="*/ 316111 h 821455"/>
              <a:gd name="connsiteX18" fmla="*/ 414337 w 600639"/>
              <a:gd name="connsiteY18" fmla="*/ 187524 h 821455"/>
              <a:gd name="connsiteX19" fmla="*/ 400050 w 600639"/>
              <a:gd name="connsiteY19" fmla="*/ 144661 h 821455"/>
              <a:gd name="connsiteX20" fmla="*/ 314325 w 600639"/>
              <a:gd name="connsiteY20" fmla="*/ 73224 h 821455"/>
              <a:gd name="connsiteX21" fmla="*/ 271462 w 600639"/>
              <a:gd name="connsiteY21" fmla="*/ 1786 h 82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0639" h="821455">
                <a:moveTo>
                  <a:pt x="271462" y="1786"/>
                </a:moveTo>
                <a:cubicBezTo>
                  <a:pt x="261937" y="11311"/>
                  <a:pt x="265633" y="88085"/>
                  <a:pt x="257175" y="130374"/>
                </a:cubicBezTo>
                <a:cubicBezTo>
                  <a:pt x="226238" y="285061"/>
                  <a:pt x="243559" y="161010"/>
                  <a:pt x="200025" y="258961"/>
                </a:cubicBezTo>
                <a:cubicBezTo>
                  <a:pt x="187792" y="286486"/>
                  <a:pt x="188158" y="319624"/>
                  <a:pt x="171450" y="344686"/>
                </a:cubicBezTo>
                <a:lnTo>
                  <a:pt x="85725" y="473274"/>
                </a:lnTo>
                <a:cubicBezTo>
                  <a:pt x="76200" y="487561"/>
                  <a:pt x="67453" y="502399"/>
                  <a:pt x="57150" y="516136"/>
                </a:cubicBezTo>
                <a:lnTo>
                  <a:pt x="14287" y="573286"/>
                </a:lnTo>
                <a:cubicBezTo>
                  <a:pt x="9525" y="587574"/>
                  <a:pt x="0" y="601089"/>
                  <a:pt x="0" y="616149"/>
                </a:cubicBezTo>
                <a:cubicBezTo>
                  <a:pt x="0" y="654915"/>
                  <a:pt x="4131" y="728039"/>
                  <a:pt x="42862" y="759024"/>
                </a:cubicBezTo>
                <a:cubicBezTo>
                  <a:pt x="54622" y="768432"/>
                  <a:pt x="71437" y="768549"/>
                  <a:pt x="85725" y="773311"/>
                </a:cubicBezTo>
                <a:cubicBezTo>
                  <a:pt x="100012" y="782836"/>
                  <a:pt x="113229" y="794207"/>
                  <a:pt x="128587" y="801886"/>
                </a:cubicBezTo>
                <a:cubicBezTo>
                  <a:pt x="212660" y="843923"/>
                  <a:pt x="348824" y="805740"/>
                  <a:pt x="414337" y="801886"/>
                </a:cubicBezTo>
                <a:cubicBezTo>
                  <a:pt x="497157" y="774279"/>
                  <a:pt x="493571" y="789673"/>
                  <a:pt x="542925" y="730449"/>
                </a:cubicBezTo>
                <a:cubicBezTo>
                  <a:pt x="553918" y="717257"/>
                  <a:pt x="561975" y="701874"/>
                  <a:pt x="571500" y="687586"/>
                </a:cubicBezTo>
                <a:cubicBezTo>
                  <a:pt x="597441" y="609764"/>
                  <a:pt x="614298" y="606451"/>
                  <a:pt x="585787" y="530424"/>
                </a:cubicBezTo>
                <a:cubicBezTo>
                  <a:pt x="579758" y="514346"/>
                  <a:pt x="566737" y="501849"/>
                  <a:pt x="557212" y="487561"/>
                </a:cubicBezTo>
                <a:cubicBezTo>
                  <a:pt x="532065" y="412118"/>
                  <a:pt x="551279" y="457231"/>
                  <a:pt x="485775" y="358974"/>
                </a:cubicBezTo>
                <a:cubicBezTo>
                  <a:pt x="476250" y="344686"/>
                  <a:pt x="462630" y="332401"/>
                  <a:pt x="457200" y="316111"/>
                </a:cubicBezTo>
                <a:lnTo>
                  <a:pt x="414337" y="187524"/>
                </a:lnTo>
                <a:cubicBezTo>
                  <a:pt x="409574" y="173236"/>
                  <a:pt x="410699" y="155310"/>
                  <a:pt x="400050" y="144661"/>
                </a:cubicBezTo>
                <a:cubicBezTo>
                  <a:pt x="345045" y="89657"/>
                  <a:pt x="373999" y="113007"/>
                  <a:pt x="314325" y="73224"/>
                </a:cubicBezTo>
                <a:cubicBezTo>
                  <a:pt x="279843" y="21500"/>
                  <a:pt x="280987" y="-7739"/>
                  <a:pt x="271462" y="1786"/>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68535-6C2C-0745-B449-D3DDF8CDF0A2}"/>
                  </a:ext>
                </a:extLst>
              </p:cNvPr>
              <p:cNvSpPr txBox="1"/>
              <p:nvPr/>
            </p:nvSpPr>
            <p:spPr>
              <a:xfrm>
                <a:off x="2715421" y="3086588"/>
                <a:ext cx="2743200" cy="7871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4000" i="1" smtClean="0">
                          <a:latin typeface="Cambria Math" panose="02040503050406030204" pitchFamily="18" charset="0"/>
                          <a:ea typeface="Cambria Math" panose="02040503050406030204" pitchFamily="18" charset="0"/>
                        </a:rPr>
                        <m:t>∇</m:t>
                      </m:r>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1" i="0" smtClean="0">
                                  <a:latin typeface="Cambria Math" panose="02040503050406030204" pitchFamily="18" charset="0"/>
                                  <a:ea typeface="Cambria Math" panose="02040503050406030204" pitchFamily="18" charset="0"/>
                                </a:rPr>
                                <m:t>𝐰</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oMath>
                  </m:oMathPara>
                </a14:m>
                <a:endParaRPr lang="en-GB" sz="4000" dirty="0"/>
              </a:p>
            </p:txBody>
          </p:sp>
        </mc:Choice>
        <mc:Fallback xmlns="">
          <p:sp>
            <p:nvSpPr>
              <p:cNvPr id="46" name="TextBox 45">
                <a:extLst>
                  <a:ext uri="{FF2B5EF4-FFF2-40B4-BE49-F238E27FC236}">
                    <a16:creationId xmlns:a16="http://schemas.microsoft.com/office/drawing/2014/main" id="{CCC68535-6C2C-0745-B449-D3DDF8CDF0A2}"/>
                  </a:ext>
                </a:extLst>
              </p:cNvPr>
              <p:cNvSpPr txBox="1">
                <a:spLocks noRot="1" noChangeAspect="1" noMove="1" noResize="1" noEditPoints="1" noAdjustHandles="1" noChangeArrowheads="1" noChangeShapeType="1" noTextEdit="1"/>
              </p:cNvSpPr>
              <p:nvPr/>
            </p:nvSpPr>
            <p:spPr>
              <a:xfrm>
                <a:off x="2715421" y="3086588"/>
                <a:ext cx="2743200" cy="787139"/>
              </a:xfrm>
              <a:prstGeom prst="rect">
                <a:avLst/>
              </a:prstGeom>
              <a:blipFill>
                <a:blip r:embed="rId6"/>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50FBF43-FEFE-554B-9C48-0173710CE82D}"/>
              </a:ext>
            </a:extLst>
          </p:cNvPr>
          <p:cNvSpPr txBox="1"/>
          <p:nvPr/>
        </p:nvSpPr>
        <p:spPr>
          <a:xfrm>
            <a:off x="465869" y="5009671"/>
            <a:ext cx="8099857" cy="1569660"/>
          </a:xfrm>
          <a:prstGeom prst="rect">
            <a:avLst/>
          </a:prstGeom>
          <a:noFill/>
        </p:spPr>
        <p:txBody>
          <a:bodyPr wrap="square" rtlCol="0">
            <a:spAutoFit/>
          </a:bodyPr>
          <a:lstStyle/>
          <a:p>
            <a:r>
              <a:rPr lang="en-GB" sz="4800" dirty="0"/>
              <a:t>network topology meets </a:t>
            </a:r>
          </a:p>
          <a:p>
            <a:r>
              <a:rPr lang="en-GB" sz="4800" dirty="0"/>
              <a:t>geometry of loss functions ! </a:t>
            </a:r>
          </a:p>
        </p:txBody>
      </p:sp>
    </p:spTree>
    <p:extLst>
      <p:ext uri="{BB962C8B-B14F-4D97-AF65-F5344CB8AC3E}">
        <p14:creationId xmlns:p14="http://schemas.microsoft.com/office/powerpoint/2010/main" val="191907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6000" b="1" dirty="0">
                <a:latin typeface="+mn-lt"/>
              </a:rPr>
              <a:t>Measure Connectivity by Flows.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91</a:t>
            </a:fld>
            <a:endParaRPr lang="en-US" dirty="0"/>
          </a:p>
        </p:txBody>
      </p:sp>
      <p:sp>
        <p:nvSpPr>
          <p:cNvPr id="7" name="Rounded Rectangle 6">
            <a:extLst>
              <a:ext uri="{FF2B5EF4-FFF2-40B4-BE49-F238E27FC236}">
                <a16:creationId xmlns:a16="http://schemas.microsoft.com/office/drawing/2014/main" id="{B477DB56-DEEC-A049-9445-E2B5B1A77474}"/>
              </a:ext>
            </a:extLst>
          </p:cNvPr>
          <p:cNvSpPr/>
          <p:nvPr/>
        </p:nvSpPr>
        <p:spPr>
          <a:xfrm>
            <a:off x="479180" y="1940024"/>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Rounded Rectangle 7">
            <a:extLst>
              <a:ext uri="{FF2B5EF4-FFF2-40B4-BE49-F238E27FC236}">
                <a16:creationId xmlns:a16="http://schemas.microsoft.com/office/drawing/2014/main" id="{AF7F6909-8980-1548-B1D7-DE504600ECFA}"/>
              </a:ext>
            </a:extLst>
          </p:cNvPr>
          <p:cNvSpPr/>
          <p:nvPr/>
        </p:nvSpPr>
        <p:spPr>
          <a:xfrm>
            <a:off x="3996806" y="1978495"/>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640F67A4-6D34-C743-8EC1-91DC9B050C38}"/>
              </a:ext>
            </a:extLst>
          </p:cNvPr>
          <p:cNvSpPr/>
          <p:nvPr/>
        </p:nvSpPr>
        <p:spPr>
          <a:xfrm>
            <a:off x="1118738" y="259959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8827F5DE-F9E0-6942-AE3B-F23B2B4E5AE0}"/>
              </a:ext>
            </a:extLst>
          </p:cNvPr>
          <p:cNvSpPr/>
          <p:nvPr/>
        </p:nvSpPr>
        <p:spPr>
          <a:xfrm>
            <a:off x="805371" y="3663019"/>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ECF662FD-8845-C04E-9D7E-940FB553AB13}"/>
              </a:ext>
            </a:extLst>
          </p:cNvPr>
          <p:cNvSpPr/>
          <p:nvPr/>
        </p:nvSpPr>
        <p:spPr>
          <a:xfrm>
            <a:off x="1943889" y="4259173"/>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761063AB-ABB2-D448-83D8-B785C352194F}"/>
              </a:ext>
            </a:extLst>
          </p:cNvPr>
          <p:cNvSpPr/>
          <p:nvPr/>
        </p:nvSpPr>
        <p:spPr>
          <a:xfrm>
            <a:off x="2266618" y="2580951"/>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203E1EA4-604F-9846-8C8A-934874751480}"/>
              </a:ext>
            </a:extLst>
          </p:cNvPr>
          <p:cNvSpPr/>
          <p:nvPr/>
        </p:nvSpPr>
        <p:spPr>
          <a:xfrm>
            <a:off x="4216441" y="364060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577B7BE9-EF7D-F348-AA90-8286CFF703C3}"/>
              </a:ext>
            </a:extLst>
          </p:cNvPr>
          <p:cNvSpPr/>
          <p:nvPr/>
        </p:nvSpPr>
        <p:spPr>
          <a:xfrm>
            <a:off x="4754323" y="264104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B7BBA9F8-00FD-E540-832F-CB16F8967374}"/>
              </a:ext>
            </a:extLst>
          </p:cNvPr>
          <p:cNvSpPr/>
          <p:nvPr/>
        </p:nvSpPr>
        <p:spPr>
          <a:xfrm>
            <a:off x="4915687" y="4111255"/>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3EBAB4F1-51A0-0141-9D43-93F7670CCBED}"/>
              </a:ext>
            </a:extLst>
          </p:cNvPr>
          <p:cNvSpPr/>
          <p:nvPr/>
        </p:nvSpPr>
        <p:spPr>
          <a:xfrm>
            <a:off x="5552181" y="318382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802279D-48EB-5844-ADF3-2AFE9A593F4C}"/>
              </a:ext>
            </a:extLst>
          </p:cNvPr>
          <p:cNvSpPr/>
          <p:nvPr/>
        </p:nvSpPr>
        <p:spPr>
          <a:xfrm>
            <a:off x="5874910" y="438019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88A33967-0874-9A49-A542-3AB923128411}"/>
              </a:ext>
            </a:extLst>
          </p:cNvPr>
          <p:cNvCxnSpPr>
            <a:stCxn id="14" idx="5"/>
            <a:endCxn id="16" idx="1"/>
          </p:cNvCxnSpPr>
          <p:nvPr/>
        </p:nvCxnSpPr>
        <p:spPr>
          <a:xfrm>
            <a:off x="5029789" y="2893553"/>
            <a:ext cx="569655" cy="33359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7930F3B-FCC2-274D-9AC7-C2AF880A72D9}"/>
              </a:ext>
            </a:extLst>
          </p:cNvPr>
          <p:cNvCxnSpPr>
            <a:stCxn id="16" idx="4"/>
          </p:cNvCxnSpPr>
          <p:nvPr/>
        </p:nvCxnSpPr>
        <p:spPr>
          <a:xfrm>
            <a:off x="5713546" y="3479663"/>
            <a:ext cx="284826"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AD67407-C23F-304E-A5D5-445493BCC53A}"/>
              </a:ext>
            </a:extLst>
          </p:cNvPr>
          <p:cNvCxnSpPr>
            <a:endCxn id="15" idx="1"/>
          </p:cNvCxnSpPr>
          <p:nvPr/>
        </p:nvCxnSpPr>
        <p:spPr>
          <a:xfrm>
            <a:off x="4469495" y="3851935"/>
            <a:ext cx="493455" cy="3026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86EDF39-F475-1C42-AD0B-87F7C64B92D8}"/>
              </a:ext>
            </a:extLst>
          </p:cNvPr>
          <p:cNvCxnSpPr>
            <a:stCxn id="13" idx="0"/>
            <a:endCxn id="14" idx="3"/>
          </p:cNvCxnSpPr>
          <p:nvPr/>
        </p:nvCxnSpPr>
        <p:spPr>
          <a:xfrm flipV="1">
            <a:off x="4377806" y="2893553"/>
            <a:ext cx="423780" cy="747055"/>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3583B48-2C30-6E49-ADBA-45F83F2FBCB7}"/>
              </a:ext>
            </a:extLst>
          </p:cNvPr>
          <p:cNvCxnSpPr>
            <a:stCxn id="13" idx="6"/>
            <a:endCxn id="16" idx="2"/>
          </p:cNvCxnSpPr>
          <p:nvPr/>
        </p:nvCxnSpPr>
        <p:spPr>
          <a:xfrm flipV="1">
            <a:off x="4539170" y="3331746"/>
            <a:ext cx="1013011"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DBFD7DC1-493F-984F-9759-28B7DB41B2EF}"/>
              </a:ext>
            </a:extLst>
          </p:cNvPr>
          <p:cNvCxnSpPr>
            <a:endCxn id="17" idx="2"/>
          </p:cNvCxnSpPr>
          <p:nvPr/>
        </p:nvCxnSpPr>
        <p:spPr>
          <a:xfrm>
            <a:off x="5224572" y="4323643"/>
            <a:ext cx="650338" cy="20447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D725FAB-8475-4842-96C7-5C27C5CCE1A9}"/>
              </a:ext>
            </a:extLst>
          </p:cNvPr>
          <p:cNvCxnSpPr>
            <a:endCxn id="16" idx="3"/>
          </p:cNvCxnSpPr>
          <p:nvPr/>
        </p:nvCxnSpPr>
        <p:spPr>
          <a:xfrm flipV="1">
            <a:off x="5181792" y="3436339"/>
            <a:ext cx="417652" cy="7111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0EC141-3240-8047-BB6B-85434593109B}"/>
              </a:ext>
            </a:extLst>
          </p:cNvPr>
          <p:cNvCxnSpPr>
            <a:endCxn id="12" idx="4"/>
          </p:cNvCxnSpPr>
          <p:nvPr/>
        </p:nvCxnSpPr>
        <p:spPr>
          <a:xfrm flipV="1">
            <a:off x="2109339" y="2876786"/>
            <a:ext cx="318644" cy="138430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4ADFE0-CA1D-4045-846D-A3CD7A182491}"/>
              </a:ext>
            </a:extLst>
          </p:cNvPr>
          <p:cNvCxnSpPr>
            <a:endCxn id="12" idx="3"/>
          </p:cNvCxnSpPr>
          <p:nvPr/>
        </p:nvCxnSpPr>
        <p:spPr>
          <a:xfrm flipV="1">
            <a:off x="1118738" y="2833462"/>
            <a:ext cx="1195143" cy="908986"/>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2930EA-A25D-BC43-924E-DB8DB31591A7}"/>
              </a:ext>
            </a:extLst>
          </p:cNvPr>
          <p:cNvCxnSpPr>
            <a:stCxn id="11" idx="1"/>
          </p:cNvCxnSpPr>
          <p:nvPr/>
        </p:nvCxnSpPr>
        <p:spPr>
          <a:xfrm flipH="1" flipV="1">
            <a:off x="1096724" y="3914353"/>
            <a:ext cx="894428" cy="3881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993D64B-1FC3-B148-B8B6-5ABFEAEF6EF2}"/>
              </a:ext>
            </a:extLst>
          </p:cNvPr>
          <p:cNvCxnSpPr>
            <a:endCxn id="9" idx="4"/>
          </p:cNvCxnSpPr>
          <p:nvPr/>
        </p:nvCxnSpPr>
        <p:spPr>
          <a:xfrm flipV="1">
            <a:off x="966735" y="2895427"/>
            <a:ext cx="313368" cy="78873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62533278-A667-5948-8650-692FAB10BEE7}"/>
              </a:ext>
            </a:extLst>
          </p:cNvPr>
          <p:cNvCxnSpPr>
            <a:endCxn id="12" idx="2"/>
          </p:cNvCxnSpPr>
          <p:nvPr/>
        </p:nvCxnSpPr>
        <p:spPr>
          <a:xfrm flipV="1">
            <a:off x="1430262" y="2728869"/>
            <a:ext cx="836356" cy="4167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E354B94-8D71-3E4B-A276-22CDFE0D1192}"/>
              </a:ext>
            </a:extLst>
          </p:cNvPr>
          <p:cNvCxnSpPr>
            <a:endCxn id="9" idx="5"/>
          </p:cNvCxnSpPr>
          <p:nvPr/>
        </p:nvCxnSpPr>
        <p:spPr>
          <a:xfrm flipH="1" flipV="1">
            <a:off x="1394204" y="2852103"/>
            <a:ext cx="633630" cy="143577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9696BA4-7120-854E-97CC-CB5DD8C716FF}"/>
              </a:ext>
            </a:extLst>
          </p:cNvPr>
          <p:cNvCxnSpPr>
            <a:endCxn id="13" idx="1"/>
          </p:cNvCxnSpPr>
          <p:nvPr/>
        </p:nvCxnSpPr>
        <p:spPr>
          <a:xfrm>
            <a:off x="2578964" y="2764573"/>
            <a:ext cx="1684740" cy="91935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7C39E0C-C896-3543-9ACF-B28962E616C7}"/>
              </a:ext>
            </a:extLst>
          </p:cNvPr>
          <p:cNvSpPr txBox="1"/>
          <p:nvPr/>
        </p:nvSpPr>
        <p:spPr>
          <a:xfrm>
            <a:off x="1118738" y="5236325"/>
            <a:ext cx="9755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Cluster 1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3" name="TextBox 32">
            <a:extLst>
              <a:ext uri="{FF2B5EF4-FFF2-40B4-BE49-F238E27FC236}">
                <a16:creationId xmlns:a16="http://schemas.microsoft.com/office/drawing/2014/main" id="{85BF4574-E70F-1E44-8C76-AA9304801EF6}"/>
              </a:ext>
            </a:extLst>
          </p:cNvPr>
          <p:cNvSpPr txBox="1"/>
          <p:nvPr/>
        </p:nvSpPr>
        <p:spPr>
          <a:xfrm>
            <a:off x="4853273" y="5236325"/>
            <a:ext cx="922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Cluster 2</a:t>
            </a:r>
          </a:p>
        </p:txBody>
      </p:sp>
      <p:sp>
        <p:nvSpPr>
          <p:cNvPr id="34" name="Freeform 33">
            <a:extLst>
              <a:ext uri="{FF2B5EF4-FFF2-40B4-BE49-F238E27FC236}">
                <a16:creationId xmlns:a16="http://schemas.microsoft.com/office/drawing/2014/main" id="{A3CED49E-D57E-2943-9D44-BE957F8F93A1}"/>
              </a:ext>
            </a:extLst>
          </p:cNvPr>
          <p:cNvSpPr/>
          <p:nvPr/>
        </p:nvSpPr>
        <p:spPr>
          <a:xfrm>
            <a:off x="3405135" y="2425889"/>
            <a:ext cx="242047" cy="2729862"/>
          </a:xfrm>
          <a:custGeom>
            <a:avLst/>
            <a:gdLst>
              <a:gd name="connsiteX0" fmla="*/ 242047 w 242047"/>
              <a:gd name="connsiteY0" fmla="*/ 0 h 2729862"/>
              <a:gd name="connsiteX1" fmla="*/ 215153 w 242047"/>
              <a:gd name="connsiteY1" fmla="*/ 94130 h 2729862"/>
              <a:gd name="connsiteX2" fmla="*/ 161365 w 242047"/>
              <a:gd name="connsiteY2" fmla="*/ 188259 h 2729862"/>
              <a:gd name="connsiteX3" fmla="*/ 147918 w 242047"/>
              <a:gd name="connsiteY3" fmla="*/ 228600 h 2729862"/>
              <a:gd name="connsiteX4" fmla="*/ 121024 w 242047"/>
              <a:gd name="connsiteY4" fmla="*/ 268942 h 2729862"/>
              <a:gd name="connsiteX5" fmla="*/ 107577 w 242047"/>
              <a:gd name="connsiteY5" fmla="*/ 309283 h 2729862"/>
              <a:gd name="connsiteX6" fmla="*/ 80683 w 242047"/>
              <a:gd name="connsiteY6" fmla="*/ 363071 h 2729862"/>
              <a:gd name="connsiteX7" fmla="*/ 40341 w 242047"/>
              <a:gd name="connsiteY7" fmla="*/ 510989 h 2729862"/>
              <a:gd name="connsiteX8" fmla="*/ 26894 w 242047"/>
              <a:gd name="connsiteY8" fmla="*/ 564777 h 2729862"/>
              <a:gd name="connsiteX9" fmla="*/ 13447 w 242047"/>
              <a:gd name="connsiteY9" fmla="*/ 605118 h 2729862"/>
              <a:gd name="connsiteX10" fmla="*/ 0 w 242047"/>
              <a:gd name="connsiteY10" fmla="*/ 672353 h 2729862"/>
              <a:gd name="connsiteX11" fmla="*/ 26894 w 242047"/>
              <a:gd name="connsiteY11" fmla="*/ 1075765 h 2729862"/>
              <a:gd name="connsiteX12" fmla="*/ 53789 w 242047"/>
              <a:gd name="connsiteY12" fmla="*/ 1183342 h 2729862"/>
              <a:gd name="connsiteX13" fmla="*/ 67236 w 242047"/>
              <a:gd name="connsiteY13" fmla="*/ 1237130 h 2729862"/>
              <a:gd name="connsiteX14" fmla="*/ 94130 w 242047"/>
              <a:gd name="connsiteY14" fmla="*/ 1492624 h 2729862"/>
              <a:gd name="connsiteX15" fmla="*/ 107577 w 242047"/>
              <a:gd name="connsiteY15" fmla="*/ 1600200 h 2729862"/>
              <a:gd name="connsiteX16" fmla="*/ 134471 w 242047"/>
              <a:gd name="connsiteY16" fmla="*/ 1680883 h 2729862"/>
              <a:gd name="connsiteX17" fmla="*/ 174812 w 242047"/>
              <a:gd name="connsiteY17" fmla="*/ 1788459 h 2729862"/>
              <a:gd name="connsiteX18" fmla="*/ 215153 w 242047"/>
              <a:gd name="connsiteY18" fmla="*/ 1963271 h 2729862"/>
              <a:gd name="connsiteX19" fmla="*/ 201706 w 242047"/>
              <a:gd name="connsiteY19" fmla="*/ 2460812 h 2729862"/>
              <a:gd name="connsiteX20" fmla="*/ 147918 w 242047"/>
              <a:gd name="connsiteY20" fmla="*/ 2649071 h 2729862"/>
              <a:gd name="connsiteX21" fmla="*/ 134471 w 242047"/>
              <a:gd name="connsiteY21" fmla="*/ 2689412 h 2729862"/>
              <a:gd name="connsiteX22" fmla="*/ 107577 w 242047"/>
              <a:gd name="connsiteY22" fmla="*/ 2729753 h 27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47" h="2729862">
                <a:moveTo>
                  <a:pt x="242047" y="0"/>
                </a:moveTo>
                <a:cubicBezTo>
                  <a:pt x="235223" y="27296"/>
                  <a:pt x="226728" y="67121"/>
                  <a:pt x="215153" y="94130"/>
                </a:cubicBezTo>
                <a:cubicBezTo>
                  <a:pt x="144428" y="259154"/>
                  <a:pt x="228889" y="53212"/>
                  <a:pt x="161365" y="188259"/>
                </a:cubicBezTo>
                <a:cubicBezTo>
                  <a:pt x="155026" y="200937"/>
                  <a:pt x="154257" y="215922"/>
                  <a:pt x="147918" y="228600"/>
                </a:cubicBezTo>
                <a:cubicBezTo>
                  <a:pt x="140690" y="243055"/>
                  <a:pt x="128252" y="254487"/>
                  <a:pt x="121024" y="268942"/>
                </a:cubicBezTo>
                <a:cubicBezTo>
                  <a:pt x="114685" y="281620"/>
                  <a:pt x="113161" y="296255"/>
                  <a:pt x="107577" y="309283"/>
                </a:cubicBezTo>
                <a:cubicBezTo>
                  <a:pt x="99681" y="327708"/>
                  <a:pt x="88579" y="344646"/>
                  <a:pt x="80683" y="363071"/>
                </a:cubicBezTo>
                <a:cubicBezTo>
                  <a:pt x="65602" y="398259"/>
                  <a:pt x="44453" y="494539"/>
                  <a:pt x="40341" y="510989"/>
                </a:cubicBezTo>
                <a:cubicBezTo>
                  <a:pt x="35859" y="528918"/>
                  <a:pt x="32738" y="547244"/>
                  <a:pt x="26894" y="564777"/>
                </a:cubicBezTo>
                <a:cubicBezTo>
                  <a:pt x="22412" y="578224"/>
                  <a:pt x="16885" y="591367"/>
                  <a:pt x="13447" y="605118"/>
                </a:cubicBezTo>
                <a:cubicBezTo>
                  <a:pt x="7904" y="627291"/>
                  <a:pt x="4482" y="649941"/>
                  <a:pt x="0" y="672353"/>
                </a:cubicBezTo>
                <a:cubicBezTo>
                  <a:pt x="6099" y="818720"/>
                  <a:pt x="-2106" y="940436"/>
                  <a:pt x="26894" y="1075765"/>
                </a:cubicBezTo>
                <a:cubicBezTo>
                  <a:pt x="34639" y="1111907"/>
                  <a:pt x="44824" y="1147483"/>
                  <a:pt x="53789" y="1183342"/>
                </a:cubicBezTo>
                <a:lnTo>
                  <a:pt x="67236" y="1237130"/>
                </a:lnTo>
                <a:cubicBezTo>
                  <a:pt x="87304" y="1477940"/>
                  <a:pt x="70708" y="1316957"/>
                  <a:pt x="94130" y="1492624"/>
                </a:cubicBezTo>
                <a:cubicBezTo>
                  <a:pt x="98906" y="1528445"/>
                  <a:pt x="100005" y="1564864"/>
                  <a:pt x="107577" y="1600200"/>
                </a:cubicBezTo>
                <a:cubicBezTo>
                  <a:pt x="113517" y="1627920"/>
                  <a:pt x="128911" y="1653084"/>
                  <a:pt x="134471" y="1680883"/>
                </a:cubicBezTo>
                <a:cubicBezTo>
                  <a:pt x="151087" y="1763965"/>
                  <a:pt x="135240" y="1729101"/>
                  <a:pt x="174812" y="1788459"/>
                </a:cubicBezTo>
                <a:cubicBezTo>
                  <a:pt x="207249" y="1918209"/>
                  <a:pt x="194457" y="1859791"/>
                  <a:pt x="215153" y="1963271"/>
                </a:cubicBezTo>
                <a:cubicBezTo>
                  <a:pt x="210671" y="2129118"/>
                  <a:pt x="212742" y="2295272"/>
                  <a:pt x="201706" y="2460812"/>
                </a:cubicBezTo>
                <a:cubicBezTo>
                  <a:pt x="198892" y="2503025"/>
                  <a:pt x="162759" y="2604548"/>
                  <a:pt x="147918" y="2649071"/>
                </a:cubicBezTo>
                <a:lnTo>
                  <a:pt x="134471" y="2689412"/>
                </a:lnTo>
                <a:cubicBezTo>
                  <a:pt x="119607" y="2734005"/>
                  <a:pt x="135198" y="2729753"/>
                  <a:pt x="107577" y="2729753"/>
                </a:cubicBezTo>
              </a:path>
            </a:pathLst>
          </a:custGeom>
          <a:noFill/>
          <a:ln w="53975" cap="flat">
            <a:solidFill>
              <a:schemeClr val="accent1"/>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5" name="TextBox 34">
            <a:extLst>
              <a:ext uri="{FF2B5EF4-FFF2-40B4-BE49-F238E27FC236}">
                <a16:creationId xmlns:a16="http://schemas.microsoft.com/office/drawing/2014/main" id="{8DA07F58-D4A1-BC41-8C52-B3B90003B589}"/>
              </a:ext>
            </a:extLst>
          </p:cNvPr>
          <p:cNvSpPr txBox="1"/>
          <p:nvPr/>
        </p:nvSpPr>
        <p:spPr>
          <a:xfrm>
            <a:off x="3043562" y="5207312"/>
            <a:ext cx="996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boundary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D6FF9C-D009-144A-AEF0-9A4496CBA296}"/>
                  </a:ext>
                </a:extLst>
              </p:cNvPr>
              <p:cNvSpPr txBox="1"/>
              <p:nvPr/>
            </p:nvSpPr>
            <p:spPr>
              <a:xfrm>
                <a:off x="6737291" y="2306665"/>
                <a:ext cx="5460452" cy="1754326"/>
              </a:xfrm>
              <a:prstGeom prst="rect">
                <a:avLst/>
              </a:prstGeom>
              <a:noFill/>
            </p:spPr>
            <p:txBody>
              <a:bodyPr wrap="square" rtlCol="0">
                <a:spAutoFit/>
              </a:bodyPr>
              <a:lstStyle/>
              <a:p>
                <a:r>
                  <a:rPr lang="en-US" sz="3600" dirty="0"/>
                  <a:t>connectivity measured by flow </a:t>
                </a:r>
                <a14:m>
                  <m:oMath xmlns:m="http://schemas.openxmlformats.org/officeDocument/2006/math">
                    <m:r>
                      <a:rPr lang="en-US" sz="3600" i="1" smtClean="0">
                        <a:latin typeface="Cambria Math" panose="02040503050406030204" pitchFamily="18" charset="0"/>
                        <a:ea typeface="Cambria Math" panose="02040503050406030204" pitchFamily="18" charset="0"/>
                      </a:rPr>
                      <m:t>𝜌</m:t>
                    </m:r>
                  </m:oMath>
                </a14:m>
                <a:r>
                  <a:rPr lang="en-US" sz="3600" dirty="0"/>
                  <a:t> that can be routed over boundary edge </a:t>
                </a:r>
              </a:p>
            </p:txBody>
          </p:sp>
        </mc:Choice>
        <mc:Fallback xmlns="">
          <p:sp>
            <p:nvSpPr>
              <p:cNvPr id="37" name="TextBox 36">
                <a:extLst>
                  <a:ext uri="{FF2B5EF4-FFF2-40B4-BE49-F238E27FC236}">
                    <a16:creationId xmlns:a16="http://schemas.microsoft.com/office/drawing/2014/main" id="{0FD6FF9C-D009-144A-AEF0-9A4496CBA296}"/>
                  </a:ext>
                </a:extLst>
              </p:cNvPr>
              <p:cNvSpPr txBox="1">
                <a:spLocks noRot="1" noChangeAspect="1" noMove="1" noResize="1" noEditPoints="1" noAdjustHandles="1" noChangeArrowheads="1" noChangeShapeType="1" noTextEdit="1"/>
              </p:cNvSpPr>
              <p:nvPr/>
            </p:nvSpPr>
            <p:spPr>
              <a:xfrm>
                <a:off x="6737291" y="2306665"/>
                <a:ext cx="5460452" cy="1754326"/>
              </a:xfrm>
              <a:prstGeom prst="rect">
                <a:avLst/>
              </a:prstGeom>
              <a:blipFill>
                <a:blip r:embed="rId3"/>
                <a:stretch>
                  <a:fillRect l="-3248" t="-5036" b="-11511"/>
                </a:stretch>
              </a:blipFill>
            </p:spPr>
            <p:txBody>
              <a:bodyPr/>
              <a:lstStyle/>
              <a:p>
                <a:r>
                  <a:rPr lang="en-US">
                    <a:noFill/>
                  </a:rPr>
                  <a:t> </a:t>
                </a:r>
              </a:p>
            </p:txBody>
          </p:sp>
        </mc:Fallback>
      </mc:AlternateContent>
    </p:spTree>
    <p:extLst>
      <p:ext uri="{BB962C8B-B14F-4D97-AF65-F5344CB8AC3E}">
        <p14:creationId xmlns:p14="http://schemas.microsoft.com/office/powerpoint/2010/main" val="2624631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Statistical Error vs. Connectivity.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92</a:t>
            </a:fld>
            <a:endParaRPr lang="en-US" dirty="0"/>
          </a:p>
        </p:txBody>
      </p:sp>
      <p:pic>
        <p:nvPicPr>
          <p:cNvPr id="7" name="Picture 6">
            <a:extLst>
              <a:ext uri="{FF2B5EF4-FFF2-40B4-BE49-F238E27FC236}">
                <a16:creationId xmlns:a16="http://schemas.microsoft.com/office/drawing/2014/main" id="{398B7B29-57DB-DC4A-AD9B-443DAAADB4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1677" y="1688386"/>
            <a:ext cx="7003914" cy="3674026"/>
          </a:xfrm>
          <a:prstGeom prst="rect">
            <a:avLst/>
          </a:prstGeom>
        </p:spPr>
      </p:pic>
      <p:sp>
        <p:nvSpPr>
          <p:cNvPr id="8" name="Title 1">
            <a:extLst>
              <a:ext uri="{FF2B5EF4-FFF2-40B4-BE49-F238E27FC236}">
                <a16:creationId xmlns:a16="http://schemas.microsoft.com/office/drawing/2014/main" id="{1D0EDCD1-1F6B-C643-8235-FCBB7FF76B80}"/>
              </a:ext>
            </a:extLst>
          </p:cNvPr>
          <p:cNvSpPr txBox="1">
            <a:spLocks/>
          </p:cNvSpPr>
          <p:nvPr/>
        </p:nvSpPr>
        <p:spPr>
          <a:xfrm>
            <a:off x="6096000" y="1244134"/>
            <a:ext cx="59224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threshold predicted by our analysis</a:t>
            </a:r>
          </a:p>
        </p:txBody>
      </p:sp>
      <p:cxnSp>
        <p:nvCxnSpPr>
          <p:cNvPr id="9" name="Straight Arrow Connector 8">
            <a:extLst>
              <a:ext uri="{FF2B5EF4-FFF2-40B4-BE49-F238E27FC236}">
                <a16:creationId xmlns:a16="http://schemas.microsoft.com/office/drawing/2014/main" id="{57375423-D4B0-484B-9766-1CC6AE50A997}"/>
              </a:ext>
            </a:extLst>
          </p:cNvPr>
          <p:cNvCxnSpPr>
            <a:cxnSpLocks/>
          </p:cNvCxnSpPr>
          <p:nvPr/>
        </p:nvCxnSpPr>
        <p:spPr>
          <a:xfrm flipH="1">
            <a:off x="5291847" y="2240403"/>
            <a:ext cx="1173008" cy="580143"/>
          </a:xfrm>
          <a:prstGeom prst="straightConnector1">
            <a:avLst/>
          </a:prstGeom>
          <a:ln w="603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250550-176C-FA4A-9F26-31FEF6E5BB3D}"/>
              </a:ext>
            </a:extLst>
          </p:cNvPr>
          <p:cNvSpPr txBox="1"/>
          <p:nvPr/>
        </p:nvSpPr>
        <p:spPr>
          <a:xfrm>
            <a:off x="642026" y="5613262"/>
            <a:ext cx="10857689" cy="830997"/>
          </a:xfrm>
          <a:prstGeom prst="rect">
            <a:avLst/>
          </a:prstGeom>
          <a:noFill/>
        </p:spPr>
        <p:txBody>
          <a:bodyPr wrap="square">
            <a:spAutoFit/>
          </a:bodyPr>
          <a:lstStyle/>
          <a:p>
            <a:r>
              <a:rPr lang="en-GB" sz="2400" dirty="0"/>
              <a:t>A. Jung and N. Tran, "Localized Linear Regression in Networked Data," in </a:t>
            </a:r>
            <a:r>
              <a:rPr lang="en-GB" sz="2400" i="1" dirty="0"/>
              <a:t>IEEE Signal Processing Letters</a:t>
            </a:r>
            <a:r>
              <a:rPr lang="en-GB" sz="2400" dirty="0"/>
              <a:t>, vol. 26, no. 7, pp. 1090-1094, July 2019.</a:t>
            </a:r>
          </a:p>
        </p:txBody>
      </p:sp>
    </p:spTree>
    <p:extLst>
      <p:ext uri="{BB962C8B-B14F-4D97-AF65-F5344CB8AC3E}">
        <p14:creationId xmlns:p14="http://schemas.microsoft.com/office/powerpoint/2010/main" val="4171181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6" y="397213"/>
            <a:ext cx="11971643" cy="1157823"/>
          </a:xfrm>
        </p:spPr>
        <p:txBody>
          <a:bodyPr>
            <a:noAutofit/>
          </a:bodyPr>
          <a:lstStyle/>
          <a:p>
            <a:r>
              <a:rPr lang="en-US" sz="7200" b="1" dirty="0">
                <a:latin typeface="+mn-lt"/>
              </a:rPr>
              <a:t>Clustering Assumption in SBM.</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93</a:t>
            </a:fld>
            <a:endParaRPr lang="en-US" dirty="0"/>
          </a:p>
        </p:txBody>
      </p:sp>
      <p:pic>
        <p:nvPicPr>
          <p:cNvPr id="6" name="Picture 5" descr="Chart, scatter chart&#10;&#10;Description automatically generated">
            <a:extLst>
              <a:ext uri="{FF2B5EF4-FFF2-40B4-BE49-F238E27FC236}">
                <a16:creationId xmlns:a16="http://schemas.microsoft.com/office/drawing/2014/main" id="{FE206ADB-7C2B-6941-881C-040AD4B43D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7" y="1555036"/>
            <a:ext cx="5246062" cy="2609850"/>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8EC38-C56D-6743-A89E-B33C3E705FCC}"/>
                  </a:ext>
                </a:extLst>
              </p:cNvPr>
              <p:cNvSpPr txBox="1"/>
              <p:nvPr/>
            </p:nvSpPr>
            <p:spPr>
              <a:xfrm>
                <a:off x="5657666" y="1659285"/>
                <a:ext cx="6482217" cy="2970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intra-cluster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𝑖𝑛</m:t>
                        </m:r>
                      </m:sub>
                    </m:sSub>
                  </m:oMath>
                </a14:m>
                <a:endParaRPr lang="en-US" sz="3200" dirty="0"/>
              </a:p>
              <a:p>
                <a:pPr marL="457200" indent="-457200">
                  <a:lnSpc>
                    <a:spcPct val="150000"/>
                  </a:lnSpc>
                  <a:buFont typeface="Arial" panose="020B0604020202020204" pitchFamily="34" charset="0"/>
                  <a:buChar char="•"/>
                </a:pPr>
                <a:r>
                  <a:rPr lang="en-US" sz="3200" dirty="0"/>
                  <a:t>inter-cluster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𝑜𝑢𝑡</m:t>
                        </m:r>
                      </m:sub>
                    </m:sSub>
                  </m:oMath>
                </a14:m>
                <a:endParaRPr lang="en-US" sz="3200" dirty="0"/>
              </a:p>
              <a:p>
                <a:pPr marL="457200" indent="-457200">
                  <a:lnSpc>
                    <a:spcPct val="150000"/>
                  </a:lnSpc>
                  <a:buFont typeface="Arial" panose="020B0604020202020204" pitchFamily="34" charset="0"/>
                  <a:buChar char="•"/>
                </a:pPr>
                <a:r>
                  <a:rPr lang="en-US" sz="3200" dirty="0"/>
                  <a:t>S training nodes in each cluster </a:t>
                </a:r>
              </a:p>
              <a:p>
                <a:pPr marL="457200" indent="-457200">
                  <a:lnSpc>
                    <a:spcPct val="150000"/>
                  </a:lnSpc>
                  <a:buFont typeface="Arial" panose="020B0604020202020204" pitchFamily="34" charset="0"/>
                  <a:buChar char="•"/>
                </a:pPr>
                <a:r>
                  <a:rPr lang="en-US" sz="3200" dirty="0"/>
                  <a:t>critical value for S*pin/pout</a:t>
                </a:r>
              </a:p>
            </p:txBody>
          </p:sp>
        </mc:Choice>
        <mc:Fallback xmlns="">
          <p:sp>
            <p:nvSpPr>
              <p:cNvPr id="38" name="TextBox 37">
                <a:extLst>
                  <a:ext uri="{FF2B5EF4-FFF2-40B4-BE49-F238E27FC236}">
                    <a16:creationId xmlns:a16="http://schemas.microsoft.com/office/drawing/2014/main" id="{92E8EC38-C56D-6743-A89E-B33C3E705FCC}"/>
                  </a:ext>
                </a:extLst>
              </p:cNvPr>
              <p:cNvSpPr txBox="1">
                <a:spLocks noRot="1" noChangeAspect="1" noMove="1" noResize="1" noEditPoints="1" noAdjustHandles="1" noChangeArrowheads="1" noChangeShapeType="1" noTextEdit="1"/>
              </p:cNvSpPr>
              <p:nvPr/>
            </p:nvSpPr>
            <p:spPr>
              <a:xfrm>
                <a:off x="5657666" y="1659285"/>
                <a:ext cx="6482217" cy="2970621"/>
              </a:xfrm>
              <a:prstGeom prst="rect">
                <a:avLst/>
              </a:prstGeom>
              <a:blipFill>
                <a:blip r:embed="rId4"/>
                <a:stretch>
                  <a:fillRect l="-2153" b="-553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B4C23F5-EBBE-E54F-A8B6-74F17B6E4820}"/>
              </a:ext>
            </a:extLst>
          </p:cNvPr>
          <p:cNvSpPr txBox="1"/>
          <p:nvPr/>
        </p:nvSpPr>
        <p:spPr>
          <a:xfrm>
            <a:off x="220357" y="5174588"/>
            <a:ext cx="11668066" cy="1200329"/>
          </a:xfrm>
          <a:prstGeom prst="rect">
            <a:avLst/>
          </a:prstGeom>
          <a:noFill/>
        </p:spPr>
        <p:txBody>
          <a:bodyPr wrap="none" rtlCol="0">
            <a:spAutoFit/>
          </a:bodyPr>
          <a:lstStyle/>
          <a:p>
            <a:pPr marL="342900" indent="-342900">
              <a:buAutoNum type="alphaUcPeriod"/>
            </a:pPr>
            <a:r>
              <a:rPr lang="en-GB" sz="2400" dirty="0"/>
              <a:t>Jung, </a:t>
            </a:r>
          </a:p>
          <a:p>
            <a:r>
              <a:rPr lang="en-GB" sz="2400" dirty="0"/>
              <a:t>"Clustering in Partially </a:t>
            </a:r>
            <a:r>
              <a:rPr lang="en-GB" sz="2400" dirty="0" err="1"/>
              <a:t>Labeled</a:t>
            </a:r>
            <a:r>
              <a:rPr lang="en-GB" sz="2400" dirty="0"/>
              <a:t> Stochastic Block Models via Total Variation Minimization," </a:t>
            </a:r>
            <a:endParaRPr lang="en-GB" sz="2400" i="1" dirty="0"/>
          </a:p>
          <a:p>
            <a:r>
              <a:rPr lang="en-GB" sz="2400" i="1" dirty="0"/>
              <a:t>54th Asilomar Conference on Signals, Systems, and Computers</a:t>
            </a:r>
            <a:r>
              <a:rPr lang="en-GB" sz="2400" dirty="0"/>
              <a:t>, 2020, </a:t>
            </a:r>
          </a:p>
        </p:txBody>
      </p:sp>
    </p:spTree>
    <p:extLst>
      <p:ext uri="{BB962C8B-B14F-4D97-AF65-F5344CB8AC3E}">
        <p14:creationId xmlns:p14="http://schemas.microsoft.com/office/powerpoint/2010/main" val="1218719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B511A6B-46FF-3046-AB15-26CF0C25639D}"/>
              </a:ext>
            </a:extLst>
          </p:cNvPr>
          <p:cNvCxnSpPr>
            <a:cxnSpLocks/>
          </p:cNvCxnSpPr>
          <p:nvPr/>
        </p:nvCxnSpPr>
        <p:spPr>
          <a:xfrm>
            <a:off x="4850115" y="3271871"/>
            <a:ext cx="755233" cy="5364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Mathematical Device.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94</a:t>
            </a:fld>
            <a:endParaRPr lang="en-US" dirty="0"/>
          </a:p>
        </p:txBody>
      </p:sp>
      <p:sp>
        <p:nvSpPr>
          <p:cNvPr id="8" name="Oval 7">
            <a:extLst>
              <a:ext uri="{FF2B5EF4-FFF2-40B4-BE49-F238E27FC236}">
                <a16:creationId xmlns:a16="http://schemas.microsoft.com/office/drawing/2014/main" id="{A82CCCDE-5F72-0246-8007-2B7D204BA29C}"/>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3E39814F-1C65-154E-82F6-C9D22175C30B}"/>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47DD198B-CD78-2E49-BA2E-57E280935612}"/>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3" name="Straight Connector 12">
            <a:extLst>
              <a:ext uri="{FF2B5EF4-FFF2-40B4-BE49-F238E27FC236}">
                <a16:creationId xmlns:a16="http://schemas.microsoft.com/office/drawing/2014/main" id="{56FB5893-5C0C-AC49-AFEE-F12E2203D9C6}"/>
              </a:ext>
            </a:extLst>
          </p:cNvPr>
          <p:cNvCxnSpPr>
            <a:stCxn id="10"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BC136B7-3BA0-DC4F-8DB5-D957C063CAB4}"/>
              </a:ext>
            </a:extLst>
          </p:cNvPr>
          <p:cNvCxnSpPr>
            <a:endCxn id="9"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7DB3852-4D4D-ED42-A492-BC28EA04FF2C}"/>
              </a:ext>
            </a:extLst>
          </p:cNvPr>
          <p:cNvCxnSpPr>
            <a:stCxn id="7" idx="0"/>
            <a:endCxn id="8"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777491B7-4453-7947-9D8F-9537AD4CF0BA}"/>
              </a:ext>
            </a:extLst>
          </p:cNvPr>
          <p:cNvCxnSpPr>
            <a:stCxn id="7" idx="6"/>
            <a:endCxn id="10"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EB957B-DB95-2047-AB7C-FB3D1CA0D54D}"/>
              </a:ext>
            </a:extLst>
          </p:cNvPr>
          <p:cNvCxnSpPr>
            <a:endCxn id="11"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A12AA98-07F8-A54B-80BA-96FBFA3632BF}"/>
              </a:ext>
            </a:extLst>
          </p:cNvPr>
          <p:cNvCxnSpPr>
            <a:endCxn id="10"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5683E4-607C-D941-8328-F57527FD9B88}"/>
                  </a:ext>
                </a:extLst>
              </p:cNvPr>
              <p:cNvSpPr txBox="1"/>
              <p:nvPr/>
            </p:nvSpPr>
            <p:spPr>
              <a:xfrm>
                <a:off x="6145689" y="4974409"/>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20" name="TextBox 19">
                <a:extLst>
                  <a:ext uri="{FF2B5EF4-FFF2-40B4-BE49-F238E27FC236}">
                    <a16:creationId xmlns:a16="http://schemas.microsoft.com/office/drawing/2014/main" id="{7F5683E4-607C-D941-8328-F57527FD9B88}"/>
                  </a:ext>
                </a:extLst>
              </p:cNvPr>
              <p:cNvSpPr txBox="1">
                <a:spLocks noRot="1" noChangeAspect="1" noMove="1" noResize="1" noEditPoints="1" noAdjustHandles="1" noChangeArrowheads="1" noChangeShapeType="1" noTextEdit="1"/>
              </p:cNvSpPr>
              <p:nvPr/>
            </p:nvSpPr>
            <p:spPr>
              <a:xfrm>
                <a:off x="6145689" y="4974409"/>
                <a:ext cx="408690" cy="430887"/>
              </a:xfrm>
              <a:prstGeom prst="rect">
                <a:avLst/>
              </a:prstGeom>
              <a:blipFill>
                <a:blip r:embed="rId3"/>
                <a:stretch>
                  <a:fillRect l="-3030" r="-3030" b="-28571"/>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017B373-E71D-A24C-A4F5-123F470C40B5}"/>
              </a:ext>
            </a:extLst>
          </p:cNvPr>
          <p:cNvCxnSpPr>
            <a:cxnSpLocks/>
          </p:cNvCxnSpPr>
          <p:nvPr/>
        </p:nvCxnSpPr>
        <p:spPr>
          <a:xfrm flipV="1">
            <a:off x="4861493" y="3109807"/>
            <a:ext cx="1331166" cy="8243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B64C11D6-1B2B-164A-83AB-0F83AFF96946}"/>
              </a:ext>
            </a:extLst>
          </p:cNvPr>
          <p:cNvCxnSpPr>
            <a:cxnSpLocks/>
          </p:cNvCxnSpPr>
          <p:nvPr/>
        </p:nvCxnSpPr>
        <p:spPr>
          <a:xfrm flipV="1">
            <a:off x="5595351" y="3125489"/>
            <a:ext cx="597308" cy="64608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7E593251-F756-A745-9201-92A4BCE0D5AA}"/>
              </a:ext>
            </a:extLst>
          </p:cNvPr>
          <p:cNvCxnSpPr>
            <a:cxnSpLocks/>
          </p:cNvCxnSpPr>
          <p:nvPr/>
        </p:nvCxnSpPr>
        <p:spPr>
          <a:xfrm flipH="1" flipV="1">
            <a:off x="6224511" y="3119334"/>
            <a:ext cx="240768" cy="8902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0E23F906-255B-B242-A3B1-20721AEDBE04}"/>
              </a:ext>
            </a:extLst>
          </p:cNvPr>
          <p:cNvCxnSpPr>
            <a:cxnSpLocks/>
          </p:cNvCxnSpPr>
          <p:nvPr/>
        </p:nvCxnSpPr>
        <p:spPr>
          <a:xfrm flipV="1">
            <a:off x="6009488" y="3929591"/>
            <a:ext cx="443004" cy="104801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E88CE6E3-5D2A-7749-8783-D5429D36326A}"/>
              </a:ext>
            </a:extLst>
          </p:cNvPr>
          <p:cNvCxnSpPr>
            <a:cxnSpLocks/>
            <a:endCxn id="8" idx="1"/>
          </p:cNvCxnSpPr>
          <p:nvPr/>
        </p:nvCxnSpPr>
        <p:spPr>
          <a:xfrm>
            <a:off x="3495830" y="2315476"/>
            <a:ext cx="1192921" cy="851040"/>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2BB6EE3-0839-FE41-91FC-D53A091A79A2}"/>
              </a:ext>
            </a:extLst>
          </p:cNvPr>
          <p:cNvCxnSpPr>
            <a:cxnSpLocks/>
          </p:cNvCxnSpPr>
          <p:nvPr/>
        </p:nvCxnSpPr>
        <p:spPr>
          <a:xfrm flipV="1">
            <a:off x="6554379" y="2404390"/>
            <a:ext cx="2056221" cy="1632352"/>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37A8C07F-7374-464D-8184-3B597B51ED14}"/>
              </a:ext>
            </a:extLst>
          </p:cNvPr>
          <p:cNvSpPr/>
          <p:nvPr/>
        </p:nvSpPr>
        <p:spPr>
          <a:xfrm>
            <a:off x="6056589" y="2979258"/>
            <a:ext cx="335845" cy="280153"/>
          </a:xfrm>
          <a:prstGeom prst="ellipse">
            <a:avLst/>
          </a:prstGeom>
          <a:solidFill>
            <a:schemeClr val="bg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Oval 6">
            <a:extLst>
              <a:ext uri="{FF2B5EF4-FFF2-40B4-BE49-F238E27FC236}">
                <a16:creationId xmlns:a16="http://schemas.microsoft.com/office/drawing/2014/main" id="{46838822-8016-CB45-8D9E-6049F022D23A}"/>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22" name="Oval 21">
            <a:extLst>
              <a:ext uri="{FF2B5EF4-FFF2-40B4-BE49-F238E27FC236}">
                <a16:creationId xmlns:a16="http://schemas.microsoft.com/office/drawing/2014/main" id="{E1B39CDC-46DF-9649-9AA0-0017E550BABB}"/>
              </a:ext>
            </a:extLst>
          </p:cNvPr>
          <p:cNvSpPr/>
          <p:nvPr/>
        </p:nvSpPr>
        <p:spPr>
          <a:xfrm>
            <a:off x="6279508" y="38449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FB1F2F82-7A51-2349-9C6E-7A732D4B92DA}"/>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42" name="Straight Connector 41">
            <a:extLst>
              <a:ext uri="{FF2B5EF4-FFF2-40B4-BE49-F238E27FC236}">
                <a16:creationId xmlns:a16="http://schemas.microsoft.com/office/drawing/2014/main" id="{B1371FF4-9C93-8349-AB20-912180D29FD2}"/>
              </a:ext>
            </a:extLst>
          </p:cNvPr>
          <p:cNvCxnSpPr>
            <a:cxnSpLocks/>
          </p:cNvCxnSpPr>
          <p:nvPr/>
        </p:nvCxnSpPr>
        <p:spPr>
          <a:xfrm>
            <a:off x="1439694" y="2698360"/>
            <a:ext cx="2913876" cy="1594556"/>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353E006C-7658-D140-9B81-A8A436DAFBF1}"/>
              </a:ext>
            </a:extLst>
          </p:cNvPr>
          <p:cNvCxnSpPr>
            <a:cxnSpLocks/>
          </p:cNvCxnSpPr>
          <p:nvPr/>
        </p:nvCxnSpPr>
        <p:spPr>
          <a:xfrm>
            <a:off x="500053" y="5174380"/>
            <a:ext cx="932234" cy="30944"/>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5753C4-C64E-7243-90C8-A20F6F919515}"/>
                  </a:ext>
                </a:extLst>
              </p:cNvPr>
              <p:cNvSpPr txBox="1"/>
              <p:nvPr/>
            </p:nvSpPr>
            <p:spPr>
              <a:xfrm>
                <a:off x="1445608" y="4829079"/>
                <a:ext cx="35623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d>
                        <m:dPr>
                          <m:ctrlPr>
                            <a:rPr lang="en-GB" sz="3200" i="1" smtClean="0">
                              <a:latin typeface="Cambria Math" panose="02040503050406030204" pitchFamily="18" charset="0"/>
                              <a:ea typeface="Cambria Math" panose="02040503050406030204" pitchFamily="18" charset="0"/>
                            </a:rPr>
                          </m:ctrlPr>
                        </m:dPr>
                        <m:e>
                          <m:r>
                            <a:rPr lang="de-DE" sz="3200" b="0" i="1" smtClean="0">
                              <a:latin typeface="Cambria Math" panose="02040503050406030204" pitchFamily="18" charset="0"/>
                              <a:ea typeface="Cambria Math" panose="02040503050406030204" pitchFamily="18" charset="0"/>
                            </a:rPr>
                            <m:t>𝑁</m:t>
                          </m:r>
                          <m:r>
                            <a:rPr lang="de-DE"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de-DE" sz="3200" i="1">
                                  <a:latin typeface="Cambria Math" panose="02040503050406030204" pitchFamily="18" charset="0"/>
                                  <a:ea typeface="Cambria Math" panose="02040503050406030204" pitchFamily="18" charset="0"/>
                                </a:rPr>
                                <m:t>𝑁</m:t>
                              </m:r>
                            </m:e>
                            <m:sub>
                              <m:r>
                                <a:rPr lang="de-DE" sz="3200" i="1">
                                  <a:latin typeface="Cambria Math" panose="02040503050406030204" pitchFamily="18" charset="0"/>
                                  <a:ea typeface="Cambria Math" panose="02040503050406030204" pitchFamily="18" charset="0"/>
                                </a:rPr>
                                <m:t>1</m:t>
                              </m:r>
                            </m:sub>
                          </m:sSub>
                        </m:e>
                      </m:d>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𝑜𝑢𝑡</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48" name="TextBox 47">
                <a:extLst>
                  <a:ext uri="{FF2B5EF4-FFF2-40B4-BE49-F238E27FC236}">
                    <a16:creationId xmlns:a16="http://schemas.microsoft.com/office/drawing/2014/main" id="{565753C4-C64E-7243-90C8-A20F6F919515}"/>
                  </a:ext>
                </a:extLst>
              </p:cNvPr>
              <p:cNvSpPr txBox="1">
                <a:spLocks noRot="1" noChangeAspect="1" noMove="1" noResize="1" noEditPoints="1" noAdjustHandles="1" noChangeArrowheads="1" noChangeShapeType="1" noTextEdit="1"/>
              </p:cNvSpPr>
              <p:nvPr/>
            </p:nvSpPr>
            <p:spPr>
              <a:xfrm>
                <a:off x="1445608" y="4829079"/>
                <a:ext cx="3562322" cy="584775"/>
              </a:xfrm>
              <a:prstGeom prst="rect">
                <a:avLst/>
              </a:prstGeom>
              <a:blipFill>
                <a:blip r:embed="rId4"/>
                <a:stretch>
                  <a:fillRect r="-1418" b="-234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603405-F7B4-E347-8014-CEB0C5FABED9}"/>
                  </a:ext>
                </a:extLst>
              </p:cNvPr>
              <p:cNvSpPr txBox="1"/>
              <p:nvPr/>
            </p:nvSpPr>
            <p:spPr>
              <a:xfrm>
                <a:off x="7099523" y="3698235"/>
                <a:ext cx="4821513" cy="1200329"/>
              </a:xfrm>
              <a:prstGeom prst="rect">
                <a:avLst/>
              </a:prstGeom>
              <a:noFill/>
            </p:spPr>
            <p:txBody>
              <a:bodyPr wrap="none" rtlCol="0">
                <a:spAutoFit/>
              </a:bodyPr>
              <a:lstStyle/>
              <a:p>
                <a:r>
                  <a:rPr lang="en-GB" sz="3600" dirty="0"/>
                  <a:t>cluster size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r>
                  <a:rPr lang="en-GB" sz="3600" dirty="0"/>
                  <a:t> </a:t>
                </a:r>
              </a:p>
              <a:p>
                <a:r>
                  <a:rPr lang="en-GB" sz="3600" dirty="0"/>
                  <a:t>remaining nodes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b="0" i="1" smtClean="0">
                            <a:latin typeface="Cambria Math" panose="02040503050406030204" pitchFamily="18" charset="0"/>
                            <a:ea typeface="Cambria Math" panose="02040503050406030204" pitchFamily="18" charset="0"/>
                          </a:rPr>
                          <m:t>𝑁</m:t>
                        </m:r>
                        <m:r>
                          <a:rPr lang="de-DE" sz="3600" b="0" i="1" smtClean="0">
                            <a:latin typeface="Cambria Math" panose="02040503050406030204" pitchFamily="18" charset="0"/>
                            <a:ea typeface="Cambria Math" panose="02040503050406030204" pitchFamily="18" charset="0"/>
                          </a:rPr>
                          <m:t>−</m:t>
                        </m:r>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endParaRPr lang="en-GB" sz="3600" dirty="0"/>
              </a:p>
            </p:txBody>
          </p:sp>
        </mc:Choice>
        <mc:Fallback xmlns="">
          <p:sp>
            <p:nvSpPr>
              <p:cNvPr id="49" name="TextBox 48">
                <a:extLst>
                  <a:ext uri="{FF2B5EF4-FFF2-40B4-BE49-F238E27FC236}">
                    <a16:creationId xmlns:a16="http://schemas.microsoft.com/office/drawing/2014/main" id="{18603405-F7B4-E347-8014-CEB0C5FABED9}"/>
                  </a:ext>
                </a:extLst>
              </p:cNvPr>
              <p:cNvSpPr txBox="1">
                <a:spLocks noRot="1" noChangeAspect="1" noMove="1" noResize="1" noEditPoints="1" noAdjustHandles="1" noChangeArrowheads="1" noChangeShapeType="1" noTextEdit="1"/>
              </p:cNvSpPr>
              <p:nvPr/>
            </p:nvSpPr>
            <p:spPr>
              <a:xfrm>
                <a:off x="7099523" y="3698235"/>
                <a:ext cx="4821513" cy="1200329"/>
              </a:xfrm>
              <a:prstGeom prst="rect">
                <a:avLst/>
              </a:prstGeom>
              <a:blipFill>
                <a:blip r:embed="rId5"/>
                <a:stretch>
                  <a:fillRect l="-3947" t="-8421" b="-17895"/>
                </a:stretch>
              </a:blipFill>
            </p:spPr>
            <p:txBody>
              <a:bodyPr/>
              <a:lstStyle/>
              <a:p>
                <a:r>
                  <a:rPr lang="en-GB">
                    <a:noFill/>
                  </a:rPr>
                  <a:t> </a:t>
                </a:r>
              </a:p>
            </p:txBody>
          </p:sp>
        </mc:Fallback>
      </mc:AlternateContent>
      <p:sp>
        <p:nvSpPr>
          <p:cNvPr id="52" name="Freeform 51">
            <a:extLst>
              <a:ext uri="{FF2B5EF4-FFF2-40B4-BE49-F238E27FC236}">
                <a16:creationId xmlns:a16="http://schemas.microsoft.com/office/drawing/2014/main" id="{60CFBAEB-FF78-8D4D-8CD3-9D0DB11552EB}"/>
              </a:ext>
            </a:extLst>
          </p:cNvPr>
          <p:cNvSpPr/>
          <p:nvPr/>
        </p:nvSpPr>
        <p:spPr>
          <a:xfrm>
            <a:off x="5291493" y="4357991"/>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604197B9-2DF4-3444-94BA-38F41C6F3000}"/>
              </a:ext>
            </a:extLst>
          </p:cNvPr>
          <p:cNvSpPr/>
          <p:nvPr/>
        </p:nvSpPr>
        <p:spPr>
          <a:xfrm>
            <a:off x="449905" y="5661133"/>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35FDA2-1C70-9147-981F-7FF04D13B0F8}"/>
                  </a:ext>
                </a:extLst>
              </p:cNvPr>
              <p:cNvSpPr txBox="1"/>
              <p:nvPr/>
            </p:nvSpPr>
            <p:spPr>
              <a:xfrm>
                <a:off x="1482435" y="5661133"/>
                <a:ext cx="183019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𝑖𝑛</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55" name="TextBox 54">
                <a:extLst>
                  <a:ext uri="{FF2B5EF4-FFF2-40B4-BE49-F238E27FC236}">
                    <a16:creationId xmlns:a16="http://schemas.microsoft.com/office/drawing/2014/main" id="{1735FDA2-1C70-9147-981F-7FF04D13B0F8}"/>
                  </a:ext>
                </a:extLst>
              </p:cNvPr>
              <p:cNvSpPr txBox="1">
                <a:spLocks noRot="1" noChangeAspect="1" noMove="1" noResize="1" noEditPoints="1" noAdjustHandles="1" noChangeArrowheads="1" noChangeShapeType="1" noTextEdit="1"/>
              </p:cNvSpPr>
              <p:nvPr/>
            </p:nvSpPr>
            <p:spPr>
              <a:xfrm>
                <a:off x="1482435" y="5661133"/>
                <a:ext cx="1830198" cy="584775"/>
              </a:xfrm>
              <a:prstGeom prst="rect">
                <a:avLst/>
              </a:prstGeom>
              <a:blipFill>
                <a:blip r:embed="rId6"/>
                <a:stretch>
                  <a:fillRect r="-2069" b="-20833"/>
                </a:stretch>
              </a:blipFill>
            </p:spPr>
            <p:txBody>
              <a:bodyPr/>
              <a:lstStyle/>
              <a:p>
                <a:r>
                  <a:rPr lang="en-GB">
                    <a:noFill/>
                  </a:rPr>
                  <a:t> </a:t>
                </a:r>
              </a:p>
            </p:txBody>
          </p:sp>
        </mc:Fallback>
      </mc:AlternateContent>
      <p:sp>
        <p:nvSpPr>
          <p:cNvPr id="56" name="TextBox 55">
            <a:extLst>
              <a:ext uri="{FF2B5EF4-FFF2-40B4-BE49-F238E27FC236}">
                <a16:creationId xmlns:a16="http://schemas.microsoft.com/office/drawing/2014/main" id="{6C961BBF-43A0-3544-8463-6E33F8B7CF37}"/>
              </a:ext>
            </a:extLst>
          </p:cNvPr>
          <p:cNvSpPr txBox="1"/>
          <p:nvPr/>
        </p:nvSpPr>
        <p:spPr>
          <a:xfrm>
            <a:off x="349397" y="1458841"/>
            <a:ext cx="7817846"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flow conservation/Hoffman’s circulation theorem</a:t>
            </a:r>
          </a:p>
          <a:p>
            <a:pPr marL="457200" indent="-457200">
              <a:buFont typeface="Arial" panose="020B0604020202020204" pitchFamily="34" charset="0"/>
              <a:buChar char="•"/>
            </a:pPr>
            <a:r>
              <a:rPr lang="en-GB" sz="2800" dirty="0"/>
              <a:t>concentration of cuts in random graphs </a:t>
            </a:r>
          </a:p>
        </p:txBody>
      </p:sp>
      <p:sp>
        <p:nvSpPr>
          <p:cNvPr id="57" name="TextBox 56">
            <a:extLst>
              <a:ext uri="{FF2B5EF4-FFF2-40B4-BE49-F238E27FC236}">
                <a16:creationId xmlns:a16="http://schemas.microsoft.com/office/drawing/2014/main" id="{0EF38B9C-57F5-6041-9519-24A9F2C1BF11}"/>
              </a:ext>
            </a:extLst>
          </p:cNvPr>
          <p:cNvSpPr txBox="1"/>
          <p:nvPr/>
        </p:nvSpPr>
        <p:spPr>
          <a:xfrm>
            <a:off x="4353570" y="5572083"/>
            <a:ext cx="7853112" cy="1200329"/>
          </a:xfrm>
          <a:prstGeom prst="rect">
            <a:avLst/>
          </a:prstGeom>
          <a:noFill/>
        </p:spPr>
        <p:txBody>
          <a:bodyPr wrap="none" rtlCol="0">
            <a:spAutoFit/>
          </a:bodyPr>
          <a:lstStyle/>
          <a:p>
            <a:r>
              <a:rPr lang="en-GB" sz="2400" dirty="0"/>
              <a:t>R. Karger, </a:t>
            </a:r>
          </a:p>
          <a:p>
            <a:r>
              <a:rPr lang="en-GB" sz="2400" dirty="0"/>
              <a:t>Random sampling in cut, flow, and network design problems, </a:t>
            </a:r>
          </a:p>
          <a:p>
            <a:r>
              <a:rPr lang="en-GB" sz="2400" dirty="0"/>
              <a:t>Math. </a:t>
            </a:r>
            <a:r>
              <a:rPr lang="en-GB" sz="2400" dirty="0" err="1"/>
              <a:t>Oper</a:t>
            </a:r>
            <a:r>
              <a:rPr lang="en-GB" sz="2400" dirty="0"/>
              <a:t>. Res., 24 (1999), pp. 383–413.</a:t>
            </a:r>
          </a:p>
        </p:txBody>
      </p:sp>
    </p:spTree>
    <p:extLst>
      <p:ext uri="{BB962C8B-B14F-4D97-AF65-F5344CB8AC3E}">
        <p14:creationId xmlns:p14="http://schemas.microsoft.com/office/powerpoint/2010/main" val="42614789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Wrap Up.</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95</a:t>
            </a:fld>
            <a:endParaRPr lang="en-US" dirty="0"/>
          </a:p>
        </p:txBody>
      </p:sp>
      <p:sp>
        <p:nvSpPr>
          <p:cNvPr id="4" name="TextBox 3">
            <a:extLst>
              <a:ext uri="{FF2B5EF4-FFF2-40B4-BE49-F238E27FC236}">
                <a16:creationId xmlns:a16="http://schemas.microsoft.com/office/drawing/2014/main" id="{5A6B777F-8738-7542-B939-E79A1A7236E9}"/>
              </a:ext>
            </a:extLst>
          </p:cNvPr>
          <p:cNvSpPr txBox="1"/>
          <p:nvPr/>
        </p:nvSpPr>
        <p:spPr>
          <a:xfrm>
            <a:off x="479180" y="1688386"/>
            <a:ext cx="11712820" cy="47397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formulated federated learning as </a:t>
            </a:r>
            <a:r>
              <a:rPr lang="en-US" sz="3600" dirty="0">
                <a:solidFill>
                  <a:srgbClr val="FF0000"/>
                </a:solidFill>
              </a:rPr>
              <a:t>GTV minimization</a:t>
            </a:r>
          </a:p>
          <a:p>
            <a:pPr marL="457200" indent="-457200">
              <a:lnSpc>
                <a:spcPct val="150000"/>
              </a:lnSpc>
              <a:buFont typeface="Arial" panose="020B0604020202020204" pitchFamily="34" charset="0"/>
              <a:buChar char="•"/>
            </a:pPr>
            <a:r>
              <a:rPr lang="en-US" sz="3600" dirty="0"/>
              <a:t>two special cases: network Lasso and MOCHA</a:t>
            </a:r>
          </a:p>
          <a:p>
            <a:pPr marL="457200" indent="-457200">
              <a:lnSpc>
                <a:spcPct val="150000"/>
              </a:lnSpc>
              <a:buFont typeface="Arial" panose="020B0604020202020204" pitchFamily="34" charset="0"/>
              <a:buChar char="•"/>
            </a:pPr>
            <a:r>
              <a:rPr lang="en-US" sz="3600" dirty="0"/>
              <a:t>solved GTV min. with </a:t>
            </a:r>
            <a:r>
              <a:rPr lang="en-US" sz="3600" dirty="0">
                <a:solidFill>
                  <a:srgbClr val="FF0000"/>
                </a:solidFill>
              </a:rPr>
              <a:t>established primal-dual method</a:t>
            </a:r>
          </a:p>
          <a:p>
            <a:pPr marL="457200" indent="-457200">
              <a:lnSpc>
                <a:spcPct val="150000"/>
              </a:lnSpc>
              <a:buFont typeface="Arial" panose="020B0604020202020204" pitchFamily="34" charset="0"/>
              <a:buChar char="•"/>
            </a:pPr>
            <a:r>
              <a:rPr lang="en-US" sz="3600" dirty="0">
                <a:solidFill>
                  <a:srgbClr val="FF0000"/>
                </a:solidFill>
              </a:rPr>
              <a:t>scalable and robust </a:t>
            </a:r>
            <a:r>
              <a:rPr lang="en-US" sz="3600" dirty="0"/>
              <a:t>implementation as message passing</a:t>
            </a:r>
          </a:p>
          <a:p>
            <a:pPr marL="457200" indent="-457200">
              <a:lnSpc>
                <a:spcPct val="150000"/>
              </a:lnSpc>
              <a:buFont typeface="Arial" panose="020B0604020202020204" pitchFamily="34" charset="0"/>
              <a:buChar char="•"/>
            </a:pPr>
            <a:r>
              <a:rPr lang="en-US" sz="3600" dirty="0"/>
              <a:t>GTV min. adaptively </a:t>
            </a:r>
            <a:r>
              <a:rPr lang="en-US" sz="3600" dirty="0">
                <a:solidFill>
                  <a:srgbClr val="FF0000"/>
                </a:solidFill>
              </a:rPr>
              <a:t>pools similar datasets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233780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371E2-F489-A64E-A5ED-BDD0B4A753AF}"/>
              </a:ext>
            </a:extLst>
          </p:cNvPr>
          <p:cNvSpPr>
            <a:spLocks noGrp="1"/>
          </p:cNvSpPr>
          <p:nvPr>
            <p:ph idx="1"/>
          </p:nvPr>
        </p:nvSpPr>
        <p:spPr>
          <a:xfrm>
            <a:off x="838200" y="2370374"/>
            <a:ext cx="10515600" cy="3232758"/>
          </a:xfrm>
        </p:spPr>
        <p:txBody>
          <a:bodyPr>
            <a:normAutofit/>
          </a:bodyPr>
          <a:lstStyle/>
          <a:p>
            <a:pPr marL="0" indent="0">
              <a:buNone/>
            </a:pPr>
            <a:r>
              <a:rPr lang="en-GB" sz="6600" dirty="0"/>
              <a:t>Thank you for </a:t>
            </a:r>
          </a:p>
          <a:p>
            <a:pPr marL="0" indent="0">
              <a:buNone/>
            </a:pPr>
            <a:r>
              <a:rPr lang="en-GB" sz="6600" dirty="0"/>
              <a:t>your attention!</a:t>
            </a:r>
          </a:p>
        </p:txBody>
      </p:sp>
      <p:sp>
        <p:nvSpPr>
          <p:cNvPr id="4" name="Slide Number Placeholder 3">
            <a:extLst>
              <a:ext uri="{FF2B5EF4-FFF2-40B4-BE49-F238E27FC236}">
                <a16:creationId xmlns:a16="http://schemas.microsoft.com/office/drawing/2014/main" id="{7F02FBD0-61E0-2C44-91CC-54EBE4F4874A}"/>
              </a:ext>
            </a:extLst>
          </p:cNvPr>
          <p:cNvSpPr>
            <a:spLocks noGrp="1"/>
          </p:cNvSpPr>
          <p:nvPr>
            <p:ph type="sldNum" sz="quarter" idx="12"/>
          </p:nvPr>
        </p:nvSpPr>
        <p:spPr/>
        <p:txBody>
          <a:bodyPr/>
          <a:lstStyle/>
          <a:p>
            <a:fld id="{D75B69EA-F5F3-9148-B3D2-85669F9D4A27}" type="slidenum">
              <a:rPr lang="en-US" smtClean="0"/>
              <a:pPr/>
              <a:t>96</a:t>
            </a:fld>
            <a:endParaRPr lang="en-US" dirty="0"/>
          </a:p>
        </p:txBody>
      </p:sp>
    </p:spTree>
    <p:extLst>
      <p:ext uri="{BB962C8B-B14F-4D97-AF65-F5344CB8AC3E}">
        <p14:creationId xmlns:p14="http://schemas.microsoft.com/office/powerpoint/2010/main" val="2714103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10540</TotalTime>
  <Words>4856</Words>
  <Application>Microsoft Macintosh PowerPoint</Application>
  <PresentationFormat>Widescreen</PresentationFormat>
  <Paragraphs>592</Paragraphs>
  <Slides>96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Calibri</vt:lpstr>
      <vt:lpstr>Calibri Light</vt:lpstr>
      <vt:lpstr>Cambria Math</vt:lpstr>
      <vt:lpstr>MS Reference Sans Serif</vt:lpstr>
      <vt:lpstr>Times New Roman</vt:lpstr>
      <vt:lpstr>Wingdings</vt:lpstr>
      <vt:lpstr>Office Theme</vt:lpstr>
      <vt:lpstr>IEEE Signal Processing Society Seasonal School 28.03.2022 – 01.04.2022 Networked Federated Learning Theory, Algorithms and Applications  Alex Jung (Aalto University)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Running Toy Application</vt:lpstr>
      <vt:lpstr>PowerPoint Presentation</vt:lpstr>
      <vt:lpstr>Three Components of ML </vt:lpstr>
      <vt:lpstr>Data.</vt:lpstr>
      <vt:lpstr>Feature Matrix and Label Vector.</vt:lpstr>
      <vt:lpstr>Linear Model</vt:lpstr>
      <vt:lpstr>which hypothesis h(x), or model parameter w, is best?</vt:lpstr>
      <vt:lpstr>Mean Squared Error</vt:lpstr>
      <vt:lpstr>Empirical Risk Minimization (informal)</vt:lpstr>
      <vt:lpstr>Empirical Risk Minimization</vt:lpstr>
      <vt:lpstr>Matrix/Vector Notation</vt:lpstr>
      <vt:lpstr>Gradient Descent</vt:lpstr>
      <vt:lpstr>Gradient Descent Step</vt:lpstr>
      <vt:lpstr>Effect of Learning-Rate.</vt:lpstr>
      <vt:lpstr>A Sufficient Condition. </vt:lpstr>
      <vt:lpstr>Computing Gradient. </vt:lpstr>
      <vt:lpstr>GD for Linear Regression.</vt:lpstr>
      <vt:lpstr>GD in Action. </vt:lpstr>
      <vt:lpstr>Train and Validate. </vt:lpstr>
      <vt:lpstr>Exercise 1 – Task 1.1</vt:lpstr>
      <vt:lpstr>Exercise 1 – Task 1.2</vt:lpstr>
      <vt:lpstr>Exercise 2</vt:lpstr>
      <vt:lpstr>Network of Weather Data </vt:lpstr>
      <vt:lpstr>PowerPoint Presentation</vt:lpstr>
      <vt:lpstr>PowerPoint Presentation</vt:lpstr>
      <vt:lpstr>PowerPoint Presentation</vt:lpstr>
      <vt:lpstr>Networked Federated Learning  In a nutshell:  organize data, models and computation for machine learning as networks. </vt:lpstr>
      <vt:lpstr>PowerPoint Presentation</vt:lpstr>
      <vt:lpstr>Networked Federated Learning</vt:lpstr>
      <vt:lpstr>Networked Data</vt:lpstr>
      <vt:lpstr>Weather Stations.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Networked Models</vt:lpstr>
      <vt:lpstr>PowerPoint Presentation</vt:lpstr>
      <vt:lpstr>PowerPoint Presentation</vt:lpstr>
      <vt:lpstr>Generalized Total Variation (GTV)</vt:lpstr>
      <vt:lpstr>Two Special Cases of GTV. </vt:lpstr>
      <vt:lpstr>PowerPoint Presentation</vt:lpstr>
      <vt:lpstr>PowerPoint Presentation</vt:lpstr>
      <vt:lpstr>PowerPoint Presentation</vt:lpstr>
      <vt:lpstr>GTV Minimization.</vt:lpstr>
      <vt:lpstr>Special Case: Network Lasso.</vt:lpstr>
      <vt:lpstr>Special Case: “MOCHA”</vt:lpstr>
      <vt:lpstr>Special Case: Graph Sig. Recovery</vt:lpstr>
      <vt:lpstr>PowerPoint Presentation</vt:lpstr>
      <vt:lpstr>GTVMin is Locally Weighted Learning</vt:lpstr>
      <vt:lpstr>Computational and Statistical Aspects.</vt:lpstr>
      <vt:lpstr>Computational Aspects.</vt:lpstr>
      <vt:lpstr>PowerPoint Presentation</vt:lpstr>
      <vt:lpstr>Gradient Descent</vt:lpstr>
      <vt:lpstr>Iterative Linear Solver.</vt:lpstr>
      <vt:lpstr>Rewrite GTVMin using Dual Var. </vt:lpstr>
      <vt:lpstr>Primal-Dual Gradient Method.</vt:lpstr>
      <vt:lpstr>ADMM (for Non-Smooth Obj.)</vt:lpstr>
      <vt:lpstr>solve GTVMin jointly with its dual!  dual of GTVMin has remarkable interpretation…</vt:lpstr>
      <vt:lpstr>Primal Form of GTVMin.</vt:lpstr>
      <vt:lpstr>Dual of GTVMin.</vt:lpstr>
      <vt:lpstr>Dual of GTVMin = Min. Cost Flow </vt:lpstr>
      <vt:lpstr>Primal-Dual Optimality Conditions.</vt:lpstr>
      <vt:lpstr>Proximal Point Algorithm. </vt:lpstr>
      <vt:lpstr>After Some Manipulations.</vt:lpstr>
      <vt:lpstr>Algorithm 1 is Attractive for NFL…</vt:lpstr>
      <vt:lpstr>Local Computations in Algorithm 1.</vt:lpstr>
      <vt:lpstr>Spreading Local Results. </vt:lpstr>
      <vt:lpstr>Networked Data as Realizations of RV</vt:lpstr>
      <vt:lpstr>Random Node/Link Failures. </vt:lpstr>
      <vt:lpstr>Privacy-Preservation.</vt:lpstr>
      <vt:lpstr>Bottom Line.</vt:lpstr>
      <vt:lpstr>Are GTVMin Solutions Any Good?</vt:lpstr>
      <vt:lpstr>Statistical Aspects.</vt:lpstr>
      <vt:lpstr>Signal Processing Perspective.</vt:lpstr>
      <vt:lpstr>Machine Learning Perspective.</vt:lpstr>
      <vt:lpstr>Our Perspective: Flows. </vt:lpstr>
      <vt:lpstr>Cluster-wise Pooling. </vt:lpstr>
      <vt:lpstr>Leaky Training Set. </vt:lpstr>
      <vt:lpstr>Measure Connectivity by Flows.</vt:lpstr>
      <vt:lpstr>Statistical Error vs. Connectivity.</vt:lpstr>
      <vt:lpstr>Clustering Assumption in SBM.</vt:lpstr>
      <vt:lpstr>Mathematical Device. </vt:lpstr>
      <vt:lpstr>Wrap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173</cp:revision>
  <cp:lastPrinted>2022-02-17T12:42:56Z</cp:lastPrinted>
  <dcterms:created xsi:type="dcterms:W3CDTF">2021-05-05T08:57:28Z</dcterms:created>
  <dcterms:modified xsi:type="dcterms:W3CDTF">2022-03-26T19:17:51Z</dcterms:modified>
</cp:coreProperties>
</file>